
<file path=[Content_Types].xml><?xml version="1.0" encoding="utf-8"?>
<Types xmlns="http://schemas.openxmlformats.org/package/2006/content-types">
  <Default Extension="emf" ContentType="image/x-emf"/>
  <Default Extension="gif" ContentType="image/gi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1"/>
    <p:sldMasterId id="2147483699" r:id="rId2"/>
  </p:sldMasterIdLst>
  <p:notesMasterIdLst>
    <p:notesMasterId r:id="rId52"/>
  </p:notesMasterIdLst>
  <p:sldIdLst>
    <p:sldId id="398" r:id="rId3"/>
    <p:sldId id="399" r:id="rId4"/>
    <p:sldId id="400" r:id="rId5"/>
    <p:sldId id="813" r:id="rId6"/>
    <p:sldId id="814" r:id="rId7"/>
    <p:sldId id="815" r:id="rId8"/>
    <p:sldId id="825" r:id="rId9"/>
    <p:sldId id="844" r:id="rId10"/>
    <p:sldId id="846" r:id="rId11"/>
    <p:sldId id="848" r:id="rId12"/>
    <p:sldId id="849" r:id="rId13"/>
    <p:sldId id="851" r:id="rId14"/>
    <p:sldId id="852" r:id="rId15"/>
    <p:sldId id="853" r:id="rId16"/>
    <p:sldId id="818" r:id="rId17"/>
    <p:sldId id="827" r:id="rId18"/>
    <p:sldId id="829" r:id="rId19"/>
    <p:sldId id="830" r:id="rId20"/>
    <p:sldId id="845" r:id="rId21"/>
    <p:sldId id="854" r:id="rId22"/>
    <p:sldId id="855" r:id="rId23"/>
    <p:sldId id="856" r:id="rId24"/>
    <p:sldId id="857" r:id="rId25"/>
    <p:sldId id="858" r:id="rId26"/>
    <p:sldId id="831" r:id="rId27"/>
    <p:sldId id="832" r:id="rId28"/>
    <p:sldId id="833" r:id="rId29"/>
    <p:sldId id="834" r:id="rId30"/>
    <p:sldId id="821" r:id="rId31"/>
    <p:sldId id="835" r:id="rId32"/>
    <p:sldId id="836" r:id="rId33"/>
    <p:sldId id="859" r:id="rId34"/>
    <p:sldId id="860" r:id="rId35"/>
    <p:sldId id="861" r:id="rId36"/>
    <p:sldId id="862" r:id="rId37"/>
    <p:sldId id="863" r:id="rId38"/>
    <p:sldId id="864" r:id="rId39"/>
    <p:sldId id="866" r:id="rId40"/>
    <p:sldId id="865" r:id="rId41"/>
    <p:sldId id="867" r:id="rId42"/>
    <p:sldId id="868" r:id="rId43"/>
    <p:sldId id="823" r:id="rId44"/>
    <p:sldId id="824" r:id="rId45"/>
    <p:sldId id="837" r:id="rId46"/>
    <p:sldId id="841" r:id="rId47"/>
    <p:sldId id="840" r:id="rId48"/>
    <p:sldId id="839" r:id="rId49"/>
    <p:sldId id="838" r:id="rId50"/>
    <p:sldId id="812" r:id="rId5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265B"/>
    <a:srgbClr val="ED14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86" d="100"/>
          <a:sy n="86" d="100"/>
        </p:scale>
        <p:origin x="1382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5E1ED-E65E-440E-8A4B-5F5DC973F797}" type="datetimeFigureOut">
              <a:rPr lang="pt-BR" smtClean="0"/>
              <a:pPr/>
              <a:t>09/02/2023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942CD-4DA8-49D4-9C3A-BA5FFA83272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01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0A214-E188-C77C-B425-513451BCF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50CF2E-D0E3-F59B-D9C8-C55D62687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936CC2-0E36-B5CC-0790-6253A28F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AD07-0C2A-424C-83EF-FCCF4A0D3BA0}" type="datetime1">
              <a:rPr lang="pt-BR" smtClean="0"/>
              <a:t>09/02/2023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20CDAD-8DC1-477B-56DE-2AC6E9F3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435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EAD23-7783-893D-17B8-452503D0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8F5BD4-F27D-69D7-9453-CB794E13B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04015A-69BA-8802-36D2-C65FCD25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2FB66-59C8-46A5-AD82-5DAAFD2DC390}" type="datetime1">
              <a:rPr lang="pt-BR" smtClean="0"/>
              <a:t>09/02/2023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54F22-FC12-CE6D-59C2-1382867A4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0789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F3F501-CB02-C519-2635-E0F0D716D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36AE80-6041-B154-D336-1DC6F4DE3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E006C1-761A-8C81-8861-24FDEBA55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C8D2-C61E-4471-AD68-1C0D45A8EAFC}" type="datetime1">
              <a:rPr lang="pt-BR" smtClean="0"/>
              <a:t>09/02/2023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D636FE-F941-2EEB-1F92-DA2395306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688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4">
            <a:extLst>
              <a:ext uri="{FF2B5EF4-FFF2-40B4-BE49-F238E27FC236}">
                <a16:creationId xmlns:a16="http://schemas.microsoft.com/office/drawing/2014/main" id="{AD411D46-9E17-D6EB-83C7-D67283ACDD3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5">
            <a:extLst>
              <a:ext uri="{FF2B5EF4-FFF2-40B4-BE49-F238E27FC236}">
                <a16:creationId xmlns:a16="http://schemas.microsoft.com/office/drawing/2014/main" id="{2D84562A-7C97-4305-1D4B-21C71A2A185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rgbClr val="F00659"/>
                </a:solidFill>
              </a:defRPr>
            </a:lvl1pPr>
          </a:lstStyle>
          <a:p>
            <a:fld id="{C3E38981-C08A-4A29-B885-392FB4EE0709}" type="datetime1">
              <a:rPr lang="pt-BR" smtClean="0"/>
              <a:t>09/02/2023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399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6BBCFB1-7055-FAC3-9389-5D3744D51A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975644"/>
            <a:ext cx="9143999" cy="29067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5CB39F-3DB8-E388-0EA0-7784F8993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073528"/>
            <a:ext cx="8387603" cy="1234448"/>
          </a:xfrm>
        </p:spPr>
        <p:txBody>
          <a:bodyPr anchor="ctr">
            <a:normAutofit/>
          </a:bodyPr>
          <a:lstStyle>
            <a:lvl1pPr>
              <a:defRPr sz="3000">
                <a:solidFill>
                  <a:schemeClr val="bg1">
                    <a:lumMod val="85000"/>
                  </a:schemeClr>
                </a:solidFill>
                <a:latin typeface="Gotham HTF"/>
              </a:defRPr>
            </a:lvl1pPr>
          </a:lstStyle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Fulano de tal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763F2B-2F27-786A-0992-2F196A37DE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0070" y="2039438"/>
            <a:ext cx="149369" cy="259293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FE912F4A-A0EB-DE48-638D-F3D24238F7A8}"/>
              </a:ext>
            </a:extLst>
          </p:cNvPr>
          <p:cNvSpPr txBox="1">
            <a:spLocks/>
          </p:cNvSpPr>
          <p:nvPr userDrawn="1"/>
        </p:nvSpPr>
        <p:spPr>
          <a:xfrm>
            <a:off x="628649" y="3357951"/>
            <a:ext cx="8024534" cy="123444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just"/>
            <a:r>
              <a:rPr lang="pt-BR" sz="1400" dirty="0">
                <a:effectLst/>
                <a:latin typeface="Gotham HTF"/>
              </a:rPr>
              <a:t>Todos direitos reservados. Reprodução ou divulgação total ou parcial deste documento é expressamente proibido sem o consentimento formal, por escrito, do Professor (autor).</a:t>
            </a:r>
            <a:endParaRPr lang="pt-BR" sz="2800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474914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E63D7-5B4A-40A4-8FD4-EA63D1010EB7}" type="datetime1">
              <a:rPr lang="pt-BR" smtClean="0"/>
              <a:t>09/02/2023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464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19147-5557-4D76-A2C3-BF25882771D2}" type="datetime1">
              <a:rPr lang="pt-BR" smtClean="0"/>
              <a:t>09/02/2023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65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50340-7104-44A8-88A9-88532CCE9C1C}" type="datetime1">
              <a:rPr lang="pt-BR" smtClean="0"/>
              <a:t>09/02/2023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336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7EA32-7810-48BE-A9BB-EA3D8AA5AD34}" type="datetime1">
              <a:rPr lang="pt-BR" smtClean="0"/>
              <a:t>09/02/2023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76502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8E9E9-B91F-400E-BE43-87BB4B5C6F4E}" type="datetime1">
              <a:rPr lang="pt-BR" smtClean="0"/>
              <a:t>09/02/2023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862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9E773EA-BFD5-41D4-8CCD-2C9F67DAB481}" type="datetime1">
              <a:rPr lang="pt-BR" smtClean="0"/>
              <a:t>09/02/2023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F973526-B948-4FC3-A3E9-C3059ABF836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4764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8F8DB-4BFC-C27B-95E9-DF259529D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1C91E0-FF65-7379-0A85-203A6688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C3C6F8-0743-A277-3801-86C8CD44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C8B6-CF57-4A95-AF6C-A77E6C230ED3}" type="datetime1">
              <a:rPr lang="pt-BR" smtClean="0"/>
              <a:t>09/02/2023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1E6577-222D-2179-BA05-00B4C717F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5878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893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410D6-C8DC-901D-7FD5-DCD23B87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E404F0-B42A-5F6B-47AB-77B51F85C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90AB31-2857-01B1-816A-929E4100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50989-24C8-4023-9B0D-A6D249548FD9}" type="datetime1">
              <a:rPr lang="pt-BR" smtClean="0"/>
              <a:t>09/02/2023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74D29E-A6A5-6CEC-3CBA-E804CA45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60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71CD7-47BB-DBF2-5A89-38D337CD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8DD532-9B14-D558-3496-5F85A239E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2964AC-1D50-5342-4AD9-CF4A7C324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D74AA2-F851-8F8B-3E0F-A7AA25475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C96A-9776-4585-A439-BC9E2DA226C1}" type="datetime1">
              <a:rPr lang="pt-BR" smtClean="0"/>
              <a:t>09/02/2023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BF9B63-A1C5-EDA1-7D82-71ADB98F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47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22608-86B5-FD3C-BAAF-9D0FFCC5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845CF9-729C-FDAD-947C-75DF6CCC5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FD4DBAB-89B4-8D7A-FAA7-5F78E2AEE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F1325C0-FEC8-144F-2860-660D11E62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429DD8-6C80-F443-4A47-F051496C42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26DCCCE-64BE-65DD-678A-3D5CFBFD8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2BE36-2922-4567-BD67-201EFA21BF6D}" type="datetime1">
              <a:rPr lang="pt-BR" smtClean="0"/>
              <a:t>09/02/2023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BEBF7CB-82C8-0901-57BD-348BE3B4C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40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14D30-D5C9-02EE-6036-F2944F34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CEB696-0BCC-C487-025E-427827E1C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62A9-4B1E-4013-BFB1-FC92225AC2F2}" type="datetime1">
              <a:rPr lang="pt-BR" smtClean="0"/>
              <a:t>09/02/2023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68A590-A783-C45C-9CAB-CF65966E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71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3707019-9871-ECAE-B1F2-5C576FB5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6EC7A-67E7-4978-9BAE-C8F82A40B13B}" type="datetime1">
              <a:rPr lang="pt-BR" smtClean="0"/>
              <a:t>09/02/2023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BC33DF0-4FA4-2244-DF0B-C07F4393E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986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E52987-1598-C408-632B-C1F899BF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5A4E3-B041-7DA8-FE56-EAB90F898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0238CE-64B4-EAF3-613E-0E9648F10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D8C9F7-077D-8E57-6886-638B4098D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85A4E-80B8-47DD-9D9B-8E1B205CBB30}" type="datetime1">
              <a:rPr lang="pt-BR" smtClean="0"/>
              <a:t>09/02/2023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7537BC-370C-9886-C056-C5C92C8E5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736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AAF15-8A6E-B125-F4EF-86E5730D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CDBF1DF-3904-D04A-5880-ABA7C7A93D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602EE0-BB41-4BE7-015E-B7A27458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87720A-2C76-D086-3DA8-BEB7E1FF4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9A02C-D9AD-4B8C-9B93-B0980E8E86EB}" type="datetime1">
              <a:rPr lang="pt-BR" smtClean="0"/>
              <a:t>09/02/2023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695283-F022-01DD-66A6-636B27C7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63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00E7B77-23AE-E419-BDAC-01319A2B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896000-103C-CF5B-6F3E-A929FC1A2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75BF3A-4999-F5AE-0968-C152D038E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762D0-3A59-4B14-83BA-8E0FC8A60AB1}" type="datetime1">
              <a:rPr lang="pt-BR" smtClean="0"/>
              <a:t>09/02/2023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41B95A-F9F4-5C51-B984-BA4D32A90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8A0A733A-2FB3-CDE1-495E-B932F4AA77D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F3A294C-1A0B-E930-21AE-3E6E21ADE64F}"/>
              </a:ext>
            </a:extLst>
          </p:cNvPr>
          <p:cNvSpPr/>
          <p:nvPr userDrawn="1"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DC200F1-90C5-466D-872D-66C0CA0CF328}" type="slidenum">
              <a:rPr lang="pt-BR" smtClean="0"/>
              <a:pPr/>
              <a:t>‹nº›</a:t>
            </a:fld>
            <a:endParaRPr 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4478587-7D14-8988-4815-A66980D5D058}"/>
              </a:ext>
            </a:extLst>
          </p:cNvPr>
          <p:cNvSpPr/>
          <p:nvPr userDrawn="1"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99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2"/>
            <a:ext cx="9144000" cy="686435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fi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jupyter.org/try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9E2FC07-A5E7-004D-AF47-CA34106B5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0" y="837363"/>
            <a:ext cx="9135541" cy="5138742"/>
          </a:xfrm>
          <a:prstGeom prst="rect">
            <a:avLst/>
          </a:prstGeom>
        </p:spPr>
      </p:pic>
      <p:pic>
        <p:nvPicPr>
          <p:cNvPr id="7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9542" y="2997941"/>
            <a:ext cx="3204916" cy="86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7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B7DCEE75-C01D-0BFE-BD9D-2D73CD4CE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443456"/>
              </p:ext>
            </p:extLst>
          </p:nvPr>
        </p:nvGraphicFramePr>
        <p:xfrm>
          <a:off x="467545" y="836712"/>
          <a:ext cx="8208911" cy="548177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42109">
                  <a:extLst>
                    <a:ext uri="{9D8B030D-6E8A-4147-A177-3AD203B41FA5}">
                      <a16:colId xmlns:a16="http://schemas.microsoft.com/office/drawing/2014/main" val="2569077604"/>
                    </a:ext>
                  </a:extLst>
                </a:gridCol>
                <a:gridCol w="4330498">
                  <a:extLst>
                    <a:ext uri="{9D8B030D-6E8A-4147-A177-3AD203B41FA5}">
                      <a16:colId xmlns:a16="http://schemas.microsoft.com/office/drawing/2014/main" val="4064374661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3398434328"/>
                    </a:ext>
                  </a:extLst>
                </a:gridCol>
              </a:tblGrid>
              <a:tr h="458217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Operador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Significado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523004"/>
                  </a:ext>
                </a:extLst>
              </a:tr>
              <a:tr h="1558007">
                <a:tc>
                  <a:txBody>
                    <a:bodyPr/>
                    <a:lstStyle/>
                    <a:p>
                      <a:pPr algn="ctr"/>
                      <a:r>
                        <a:rPr lang="pt-BR" b="1" dirty="0" err="1"/>
                        <a:t>not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“nega” ou “inverte” a situação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059424"/>
                  </a:ext>
                </a:extLst>
              </a:tr>
              <a:tr h="1728192">
                <a:tc>
                  <a:txBody>
                    <a:bodyPr/>
                    <a:lstStyle/>
                    <a:p>
                      <a:pPr algn="ctr"/>
                      <a:r>
                        <a:rPr lang="pt-BR" b="1" dirty="0" err="1">
                          <a:solidFill>
                            <a:schemeClr val="bg1"/>
                          </a:solidFill>
                        </a:rPr>
                        <a:t>and</a:t>
                      </a:r>
                      <a:endParaRPr lang="pt-BR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Usado para verificar se duas ou mais condições são verdadeiras</a:t>
                      </a:r>
                    </a:p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Só mostra “</a:t>
                      </a:r>
                      <a:r>
                        <a:rPr lang="pt-BR" dirty="0" err="1">
                          <a:solidFill>
                            <a:schemeClr val="bg1"/>
                          </a:solidFill>
                        </a:rPr>
                        <a:t>true</a:t>
                      </a: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” se todas as situações forem “verdadeiras”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950092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b="1" dirty="0" err="1">
                          <a:solidFill>
                            <a:schemeClr val="bg1"/>
                          </a:solidFill>
                        </a:rPr>
                        <a:t>or</a:t>
                      </a:r>
                      <a:endParaRPr lang="pt-BR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Usado para verificar se pelo menos uma condição é verdadeira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Mostra “</a:t>
                      </a:r>
                      <a:r>
                        <a:rPr lang="pt-BR" dirty="0" err="1">
                          <a:solidFill>
                            <a:schemeClr val="bg1"/>
                          </a:solidFill>
                        </a:rPr>
                        <a:t>true</a:t>
                      </a: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” se uma ou mais condições forem “verdadeiras”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353873"/>
                  </a:ext>
                </a:extLst>
              </a:tr>
            </a:tbl>
          </a:graphicData>
        </a:graphic>
      </p:graphicFrame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Operadores lógicos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A8CDE3F-8422-92EB-980B-A72DBD9BC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9" y="1342653"/>
            <a:ext cx="220980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05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B7DCEE75-C01D-0BFE-BD9D-2D73CD4CE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326584"/>
              </p:ext>
            </p:extLst>
          </p:nvPr>
        </p:nvGraphicFramePr>
        <p:xfrm>
          <a:off x="467545" y="836712"/>
          <a:ext cx="8208911" cy="548177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42109">
                  <a:extLst>
                    <a:ext uri="{9D8B030D-6E8A-4147-A177-3AD203B41FA5}">
                      <a16:colId xmlns:a16="http://schemas.microsoft.com/office/drawing/2014/main" val="2569077604"/>
                    </a:ext>
                  </a:extLst>
                </a:gridCol>
                <a:gridCol w="4330498">
                  <a:extLst>
                    <a:ext uri="{9D8B030D-6E8A-4147-A177-3AD203B41FA5}">
                      <a16:colId xmlns:a16="http://schemas.microsoft.com/office/drawing/2014/main" val="4064374661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3398434328"/>
                    </a:ext>
                  </a:extLst>
                </a:gridCol>
              </a:tblGrid>
              <a:tr h="458217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Operador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Significado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523004"/>
                  </a:ext>
                </a:extLst>
              </a:tr>
              <a:tr h="1558007">
                <a:tc>
                  <a:txBody>
                    <a:bodyPr/>
                    <a:lstStyle/>
                    <a:p>
                      <a:pPr algn="ctr"/>
                      <a:r>
                        <a:rPr lang="pt-BR" b="1" dirty="0" err="1"/>
                        <a:t>not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“nega” ou “inverte” a situação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059424"/>
                  </a:ext>
                </a:extLst>
              </a:tr>
              <a:tr h="1728192">
                <a:tc>
                  <a:txBody>
                    <a:bodyPr/>
                    <a:lstStyle/>
                    <a:p>
                      <a:pPr algn="ctr"/>
                      <a:r>
                        <a:rPr lang="pt-BR" b="1" dirty="0" err="1"/>
                        <a:t>and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Usado para verificar se duas ou mais condições são verdadeiras</a:t>
                      </a:r>
                    </a:p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Só mostra “</a:t>
                      </a:r>
                      <a:r>
                        <a:rPr lang="pt-BR" dirty="0" err="1">
                          <a:solidFill>
                            <a:schemeClr val="bg1"/>
                          </a:solidFill>
                        </a:rPr>
                        <a:t>true</a:t>
                      </a: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” se todas as situações forem “verdadeiras”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950092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b="1" dirty="0" err="1">
                          <a:solidFill>
                            <a:schemeClr val="bg1"/>
                          </a:solidFill>
                        </a:rPr>
                        <a:t>or</a:t>
                      </a:r>
                      <a:endParaRPr lang="pt-BR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Usado para verificar se pelo menos uma condição é verdadeira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Mostra “</a:t>
                      </a:r>
                      <a:r>
                        <a:rPr lang="pt-BR" dirty="0" err="1">
                          <a:solidFill>
                            <a:schemeClr val="bg1"/>
                          </a:solidFill>
                        </a:rPr>
                        <a:t>true</a:t>
                      </a: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” se uma ou mais condições forem “verdadeiras”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353873"/>
                  </a:ext>
                </a:extLst>
              </a:tr>
            </a:tbl>
          </a:graphicData>
        </a:graphic>
      </p:graphicFrame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Operadores lógicos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A8CDE3F-8422-92EB-980B-A72DBD9BC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9" y="1342653"/>
            <a:ext cx="220980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3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B7DCEE75-C01D-0BFE-BD9D-2D73CD4CE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44866"/>
              </p:ext>
            </p:extLst>
          </p:nvPr>
        </p:nvGraphicFramePr>
        <p:xfrm>
          <a:off x="467545" y="836712"/>
          <a:ext cx="8208911" cy="548177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42109">
                  <a:extLst>
                    <a:ext uri="{9D8B030D-6E8A-4147-A177-3AD203B41FA5}">
                      <a16:colId xmlns:a16="http://schemas.microsoft.com/office/drawing/2014/main" val="2569077604"/>
                    </a:ext>
                  </a:extLst>
                </a:gridCol>
                <a:gridCol w="4330498">
                  <a:extLst>
                    <a:ext uri="{9D8B030D-6E8A-4147-A177-3AD203B41FA5}">
                      <a16:colId xmlns:a16="http://schemas.microsoft.com/office/drawing/2014/main" val="4064374661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3398434328"/>
                    </a:ext>
                  </a:extLst>
                </a:gridCol>
              </a:tblGrid>
              <a:tr h="458217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Operador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Significado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523004"/>
                  </a:ext>
                </a:extLst>
              </a:tr>
              <a:tr h="1558007">
                <a:tc>
                  <a:txBody>
                    <a:bodyPr/>
                    <a:lstStyle/>
                    <a:p>
                      <a:pPr algn="ctr"/>
                      <a:r>
                        <a:rPr lang="pt-BR" b="1" dirty="0" err="1"/>
                        <a:t>not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“nega” ou “inverte” a situação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059424"/>
                  </a:ext>
                </a:extLst>
              </a:tr>
              <a:tr h="1728192">
                <a:tc>
                  <a:txBody>
                    <a:bodyPr/>
                    <a:lstStyle/>
                    <a:p>
                      <a:pPr algn="ctr"/>
                      <a:r>
                        <a:rPr lang="pt-BR" b="1" dirty="0" err="1"/>
                        <a:t>and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Usado para verificar se duas ou mais condições são verdadeiras</a:t>
                      </a:r>
                    </a:p>
                    <a:p>
                      <a:pPr algn="ctr"/>
                      <a:r>
                        <a:rPr lang="pt-BR" dirty="0"/>
                        <a:t>Só mostra “</a:t>
                      </a:r>
                      <a:r>
                        <a:rPr lang="pt-BR" dirty="0" err="1"/>
                        <a:t>true</a:t>
                      </a:r>
                      <a:r>
                        <a:rPr lang="pt-BR" dirty="0"/>
                        <a:t>” se todas as situações forem “verdadeiras”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950092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b="1" dirty="0" err="1">
                          <a:solidFill>
                            <a:schemeClr val="bg1"/>
                          </a:solidFill>
                        </a:rPr>
                        <a:t>or</a:t>
                      </a:r>
                      <a:endParaRPr lang="pt-BR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Usado para verificar se pelo menos uma condição é verdadeira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Mostra “</a:t>
                      </a:r>
                      <a:r>
                        <a:rPr lang="pt-BR" dirty="0" err="1">
                          <a:solidFill>
                            <a:schemeClr val="bg1"/>
                          </a:solidFill>
                        </a:rPr>
                        <a:t>true</a:t>
                      </a: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” se uma ou mais condições forem “verdadeiras”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353873"/>
                  </a:ext>
                </a:extLst>
              </a:tr>
            </a:tbl>
          </a:graphicData>
        </a:graphic>
      </p:graphicFrame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Operadores lógicos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A8CDE3F-8422-92EB-980B-A72DBD9BC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9" y="1342653"/>
            <a:ext cx="2209800" cy="14382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559805B-5849-CC3A-C8B0-E3A178E8A0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52" b="8232"/>
          <a:stretch/>
        </p:blipFill>
        <p:spPr>
          <a:xfrm>
            <a:off x="6084169" y="2924945"/>
            <a:ext cx="2237146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B7DCEE75-C01D-0BFE-BD9D-2D73CD4CE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962783"/>
              </p:ext>
            </p:extLst>
          </p:nvPr>
        </p:nvGraphicFramePr>
        <p:xfrm>
          <a:off x="467545" y="836712"/>
          <a:ext cx="8208911" cy="548177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42109">
                  <a:extLst>
                    <a:ext uri="{9D8B030D-6E8A-4147-A177-3AD203B41FA5}">
                      <a16:colId xmlns:a16="http://schemas.microsoft.com/office/drawing/2014/main" val="2569077604"/>
                    </a:ext>
                  </a:extLst>
                </a:gridCol>
                <a:gridCol w="4330498">
                  <a:extLst>
                    <a:ext uri="{9D8B030D-6E8A-4147-A177-3AD203B41FA5}">
                      <a16:colId xmlns:a16="http://schemas.microsoft.com/office/drawing/2014/main" val="4064374661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3398434328"/>
                    </a:ext>
                  </a:extLst>
                </a:gridCol>
              </a:tblGrid>
              <a:tr h="458217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Operador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Significado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523004"/>
                  </a:ext>
                </a:extLst>
              </a:tr>
              <a:tr h="1558007">
                <a:tc>
                  <a:txBody>
                    <a:bodyPr/>
                    <a:lstStyle/>
                    <a:p>
                      <a:pPr algn="ctr"/>
                      <a:r>
                        <a:rPr lang="pt-BR" b="1" dirty="0" err="1"/>
                        <a:t>not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“nega” ou “inverte” a situação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059424"/>
                  </a:ext>
                </a:extLst>
              </a:tr>
              <a:tr h="1728192">
                <a:tc>
                  <a:txBody>
                    <a:bodyPr/>
                    <a:lstStyle/>
                    <a:p>
                      <a:pPr algn="ctr"/>
                      <a:r>
                        <a:rPr lang="pt-BR" b="1" dirty="0" err="1"/>
                        <a:t>and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Usado para verificar se duas ou mais condições são verdadeiras</a:t>
                      </a:r>
                    </a:p>
                    <a:p>
                      <a:pPr algn="ctr"/>
                      <a:r>
                        <a:rPr lang="pt-BR" dirty="0"/>
                        <a:t>Só mostra “</a:t>
                      </a:r>
                      <a:r>
                        <a:rPr lang="pt-BR" dirty="0" err="1"/>
                        <a:t>true</a:t>
                      </a:r>
                      <a:r>
                        <a:rPr lang="pt-BR" dirty="0"/>
                        <a:t>” se todas as situações forem “verdadeiras”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950092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b="1" dirty="0" err="1"/>
                        <a:t>or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Usado para verificar se pelo menos uma condição é verdadeira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Mostra “</a:t>
                      </a:r>
                      <a:r>
                        <a:rPr lang="pt-BR" dirty="0" err="1">
                          <a:solidFill>
                            <a:schemeClr val="bg1"/>
                          </a:solidFill>
                        </a:rPr>
                        <a:t>true</a:t>
                      </a: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” se uma ou mais condições forem “verdadeiras”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353873"/>
                  </a:ext>
                </a:extLst>
              </a:tr>
            </a:tbl>
          </a:graphicData>
        </a:graphic>
      </p:graphicFrame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Operadores lógicos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A8CDE3F-8422-92EB-980B-A72DBD9BC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9" y="1342653"/>
            <a:ext cx="2209800" cy="14382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559805B-5849-CC3A-C8B0-E3A178E8A0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52" b="8232"/>
          <a:stretch/>
        </p:blipFill>
        <p:spPr>
          <a:xfrm>
            <a:off x="6084169" y="2924945"/>
            <a:ext cx="2237146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7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B7DCEE75-C01D-0BFE-BD9D-2D73CD4CEE38}"/>
              </a:ext>
            </a:extLst>
          </p:cNvPr>
          <p:cNvGraphicFramePr>
            <a:graphicFrameLocks noGrp="1"/>
          </p:cNvGraphicFramePr>
          <p:nvPr/>
        </p:nvGraphicFramePr>
        <p:xfrm>
          <a:off x="467545" y="836712"/>
          <a:ext cx="8208911" cy="548177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42109">
                  <a:extLst>
                    <a:ext uri="{9D8B030D-6E8A-4147-A177-3AD203B41FA5}">
                      <a16:colId xmlns:a16="http://schemas.microsoft.com/office/drawing/2014/main" val="2569077604"/>
                    </a:ext>
                  </a:extLst>
                </a:gridCol>
                <a:gridCol w="4330498">
                  <a:extLst>
                    <a:ext uri="{9D8B030D-6E8A-4147-A177-3AD203B41FA5}">
                      <a16:colId xmlns:a16="http://schemas.microsoft.com/office/drawing/2014/main" val="4064374661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3398434328"/>
                    </a:ext>
                  </a:extLst>
                </a:gridCol>
              </a:tblGrid>
              <a:tr h="458217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Operador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Significado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523004"/>
                  </a:ext>
                </a:extLst>
              </a:tr>
              <a:tr h="1558007">
                <a:tc>
                  <a:txBody>
                    <a:bodyPr/>
                    <a:lstStyle/>
                    <a:p>
                      <a:pPr algn="ctr"/>
                      <a:r>
                        <a:rPr lang="pt-BR" b="1" dirty="0" err="1"/>
                        <a:t>not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“nega” ou “inverte” a situação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059424"/>
                  </a:ext>
                </a:extLst>
              </a:tr>
              <a:tr h="1728192">
                <a:tc>
                  <a:txBody>
                    <a:bodyPr/>
                    <a:lstStyle/>
                    <a:p>
                      <a:pPr algn="ctr"/>
                      <a:r>
                        <a:rPr lang="pt-BR" b="1" dirty="0" err="1"/>
                        <a:t>and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Usado para verificar se duas ou mais condições são verdadeiras</a:t>
                      </a:r>
                    </a:p>
                    <a:p>
                      <a:pPr algn="ctr"/>
                      <a:r>
                        <a:rPr lang="pt-BR" dirty="0"/>
                        <a:t>Só mostra “</a:t>
                      </a:r>
                      <a:r>
                        <a:rPr lang="pt-BR" dirty="0" err="1"/>
                        <a:t>true</a:t>
                      </a:r>
                      <a:r>
                        <a:rPr lang="pt-BR" dirty="0"/>
                        <a:t>” se todas as situações forem “verdadeiras”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950092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b="1" dirty="0" err="1"/>
                        <a:t>or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Usado para verificar se pelo menos uma condição é verdadeira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Mostra “</a:t>
                      </a:r>
                      <a:r>
                        <a:rPr lang="pt-BR" dirty="0" err="1"/>
                        <a:t>true</a:t>
                      </a:r>
                      <a:r>
                        <a:rPr lang="pt-BR" dirty="0"/>
                        <a:t>” se uma ou mais condições forem “verdadeiras”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353873"/>
                  </a:ext>
                </a:extLst>
              </a:tr>
            </a:tbl>
          </a:graphicData>
        </a:graphic>
      </p:graphicFrame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Operadores lógicos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A8CDE3F-8422-92EB-980B-A72DBD9BC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9" y="1342653"/>
            <a:ext cx="2209800" cy="14382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559805B-5849-CC3A-C8B0-E3A178E8A0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52" b="8232"/>
          <a:stretch/>
        </p:blipFill>
        <p:spPr>
          <a:xfrm>
            <a:off x="6084169" y="2924945"/>
            <a:ext cx="2237146" cy="151216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B09464A-92F9-7DB2-5E61-771D51287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12"/>
          <a:stretch/>
        </p:blipFill>
        <p:spPr>
          <a:xfrm>
            <a:off x="6084169" y="4653136"/>
            <a:ext cx="2190750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8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Estruturas de condição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97EE2E9-7A2B-7524-71DA-ED50EAE54E40}"/>
              </a:ext>
            </a:extLst>
          </p:cNvPr>
          <p:cNvSpPr txBox="1"/>
          <p:nvPr/>
        </p:nvSpPr>
        <p:spPr>
          <a:xfrm>
            <a:off x="867264" y="1476938"/>
            <a:ext cx="457200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 err="1">
                <a:solidFill>
                  <a:srgbClr val="ED265B"/>
                </a:solidFill>
                <a:latin typeface="Gotham HTF Light"/>
                <a:cs typeface="Gotham HTF Light"/>
              </a:rPr>
              <a:t>Condicional</a:t>
            </a:r>
            <a:r>
              <a:rPr lang="en-US" sz="2000" dirty="0">
                <a:solidFill>
                  <a:srgbClr val="ED265B"/>
                </a:solidFill>
                <a:latin typeface="Gotham HTF Light"/>
                <a:cs typeface="Gotham HTF Light"/>
              </a:rPr>
              <a:t> if: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82B759C-4922-8558-D6A2-A22CE662A727}"/>
              </a:ext>
            </a:extLst>
          </p:cNvPr>
          <p:cNvSpPr txBox="1"/>
          <p:nvPr/>
        </p:nvSpPr>
        <p:spPr>
          <a:xfrm>
            <a:off x="867264" y="2937346"/>
            <a:ext cx="457200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 err="1">
                <a:solidFill>
                  <a:srgbClr val="ED265B"/>
                </a:solidFill>
                <a:latin typeface="Gotham HTF Light"/>
                <a:cs typeface="Gotham HTF Light"/>
              </a:rPr>
              <a:t>Condicional</a:t>
            </a:r>
            <a:r>
              <a:rPr lang="en-US" sz="2000" dirty="0">
                <a:solidFill>
                  <a:srgbClr val="ED265B"/>
                </a:solidFill>
                <a:latin typeface="Gotham HTF Light"/>
                <a:cs typeface="Gotham HTF Light"/>
              </a:rPr>
              <a:t> if – else: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A60B41B-4124-BBB4-0029-E07C5F3682C0}"/>
              </a:ext>
            </a:extLst>
          </p:cNvPr>
          <p:cNvSpPr txBox="1"/>
          <p:nvPr/>
        </p:nvSpPr>
        <p:spPr>
          <a:xfrm>
            <a:off x="867264" y="4779285"/>
            <a:ext cx="457200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 err="1">
                <a:solidFill>
                  <a:srgbClr val="ED265B"/>
                </a:solidFill>
                <a:latin typeface="Gotham HTF Light"/>
                <a:cs typeface="Gotham HTF Light"/>
              </a:rPr>
              <a:t>Condicional</a:t>
            </a:r>
            <a:r>
              <a:rPr lang="en-US" sz="2000" dirty="0">
                <a:solidFill>
                  <a:srgbClr val="ED265B"/>
                </a:solidFill>
                <a:latin typeface="Gotham HTF Light"/>
                <a:cs typeface="Gotham HTF Light"/>
              </a:rPr>
              <a:t> if – </a:t>
            </a:r>
            <a:r>
              <a:rPr lang="en-US" sz="2000" dirty="0" err="1">
                <a:solidFill>
                  <a:srgbClr val="ED265B"/>
                </a:solidFill>
                <a:latin typeface="Gotham HTF Light"/>
                <a:cs typeface="Gotham HTF Light"/>
              </a:rPr>
              <a:t>elif</a:t>
            </a:r>
            <a:r>
              <a:rPr lang="en-US" sz="2000" dirty="0">
                <a:solidFill>
                  <a:srgbClr val="ED265B"/>
                </a:solidFill>
                <a:latin typeface="Gotham HTF Light"/>
                <a:cs typeface="Gotham HTF Light"/>
              </a:rPr>
              <a:t> – else: 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68AEB56-FC8F-26AC-5276-33C746AF11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851"/>
          <a:stretch/>
        </p:blipFill>
        <p:spPr>
          <a:xfrm>
            <a:off x="4040856" y="1400798"/>
            <a:ext cx="2687239" cy="103022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F7F5AAE-D765-F023-E3C9-9B6C4EB9F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4651"/>
          <a:stretch/>
        </p:blipFill>
        <p:spPr>
          <a:xfrm>
            <a:off x="4040856" y="2789461"/>
            <a:ext cx="2687239" cy="129669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93CFDC16-ED93-716B-CAC5-A5F1FCF332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167"/>
          <a:stretch/>
        </p:blipFill>
        <p:spPr>
          <a:xfrm>
            <a:off x="4035616" y="4475417"/>
            <a:ext cx="2696624" cy="156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5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Estruturas de repetição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97EE2E9-7A2B-7524-71DA-ED50EAE54E40}"/>
              </a:ext>
            </a:extLst>
          </p:cNvPr>
          <p:cNvSpPr txBox="1"/>
          <p:nvPr/>
        </p:nvSpPr>
        <p:spPr>
          <a:xfrm>
            <a:off x="251520" y="1588436"/>
            <a:ext cx="1728192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ED265B"/>
                </a:solidFill>
                <a:latin typeface="Gotham HTF Light"/>
                <a:cs typeface="Gotham HTF Light"/>
              </a:rPr>
              <a:t>Loop while: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4133EDF-1F40-CB8B-F1F9-6C0FAFCA1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03" y="2173909"/>
            <a:ext cx="1732929" cy="280128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82B759C-4922-8558-D6A2-A22CE662A727}"/>
              </a:ext>
            </a:extLst>
          </p:cNvPr>
          <p:cNvSpPr txBox="1"/>
          <p:nvPr/>
        </p:nvSpPr>
        <p:spPr>
          <a:xfrm>
            <a:off x="4572000" y="1588436"/>
            <a:ext cx="3581096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ED265B"/>
                </a:solidFill>
                <a:latin typeface="Gotham HTF Light"/>
                <a:cs typeface="Gotham HTF Light"/>
              </a:rPr>
              <a:t>Loop do…while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EF9F9360-86A1-B6AD-CDF0-AAD9A9568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3" y="2132856"/>
            <a:ext cx="1943236" cy="2279727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BD78F949-418F-8A47-0AB3-62D3D0EAE2C3}"/>
              </a:ext>
            </a:extLst>
          </p:cNvPr>
          <p:cNvSpPr txBox="1"/>
          <p:nvPr/>
        </p:nvSpPr>
        <p:spPr>
          <a:xfrm>
            <a:off x="1763688" y="2348880"/>
            <a:ext cx="2307602" cy="2279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q"/>
            </a:pPr>
            <a:r>
              <a:rPr lang="en-US" sz="1200" dirty="0" err="1">
                <a:latin typeface="Gotham HTF Light"/>
                <a:cs typeface="Gotham HTF Light"/>
              </a:rPr>
              <a:t>Enquanto</a:t>
            </a:r>
            <a:r>
              <a:rPr lang="en-US" sz="1200" dirty="0">
                <a:latin typeface="Gotham HTF Light"/>
                <a:cs typeface="Gotham HTF Light"/>
              </a:rPr>
              <a:t> (while) o x for </a:t>
            </a:r>
            <a:r>
              <a:rPr lang="en-US" sz="1200" dirty="0" err="1">
                <a:latin typeface="Gotham HTF Light"/>
                <a:cs typeface="Gotham HTF Light"/>
              </a:rPr>
              <a:t>menor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ou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igual</a:t>
            </a:r>
            <a:r>
              <a:rPr lang="en-US" sz="1200" dirty="0">
                <a:latin typeface="Gotham HTF Light"/>
                <a:cs typeface="Gotham HTF Light"/>
              </a:rPr>
              <a:t> a 10, o loop </a:t>
            </a:r>
            <a:r>
              <a:rPr lang="en-US" sz="1200" dirty="0" err="1">
                <a:latin typeface="Gotham HTF Light"/>
                <a:cs typeface="Gotham HTF Light"/>
              </a:rPr>
              <a:t>será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realizado</a:t>
            </a:r>
            <a:r>
              <a:rPr lang="en-US" sz="1200" dirty="0">
                <a:latin typeface="Gotham HTF Light"/>
                <a:cs typeface="Gotham HTF Light"/>
              </a:rPr>
              <a:t>;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q"/>
            </a:pPr>
            <a:endParaRPr lang="en-US" sz="1200" dirty="0">
              <a:latin typeface="Gotham HTF Light"/>
              <a:cs typeface="Gotham HTF Light"/>
            </a:endParaRP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q"/>
            </a:pPr>
            <a:r>
              <a:rPr lang="en-US" sz="1200" dirty="0">
                <a:latin typeface="Gotham HTF Light"/>
                <a:cs typeface="Gotham HTF Light"/>
              </a:rPr>
              <a:t>Se o x </a:t>
            </a:r>
            <a:r>
              <a:rPr lang="en-US" sz="1200" dirty="0" err="1">
                <a:latin typeface="Gotham HTF Light"/>
                <a:cs typeface="Gotham HTF Light"/>
              </a:rPr>
              <a:t>inicial</a:t>
            </a:r>
            <a:r>
              <a:rPr lang="en-US" sz="1200" dirty="0">
                <a:latin typeface="Gotham HTF Light"/>
                <a:cs typeface="Gotham HTF Light"/>
              </a:rPr>
              <a:t> for </a:t>
            </a:r>
            <a:r>
              <a:rPr lang="en-US" sz="1200" dirty="0" err="1">
                <a:latin typeface="Gotham HTF Light"/>
                <a:cs typeface="Gotham HTF Light"/>
              </a:rPr>
              <a:t>maior</a:t>
            </a:r>
            <a:r>
              <a:rPr lang="en-US" sz="1200" dirty="0">
                <a:latin typeface="Gotham HTF Light"/>
                <a:cs typeface="Gotham HTF Light"/>
              </a:rPr>
              <a:t> que 10, o loop </a:t>
            </a:r>
            <a:r>
              <a:rPr lang="en-US" sz="1200" dirty="0" err="1">
                <a:latin typeface="Gotham HTF Light"/>
                <a:cs typeface="Gotham HTF Light"/>
              </a:rPr>
              <a:t>nem</a:t>
            </a:r>
            <a:r>
              <a:rPr lang="en-US" sz="1200" dirty="0">
                <a:latin typeface="Gotham HTF Light"/>
                <a:cs typeface="Gotham HTF Light"/>
              </a:rPr>
              <a:t> é </a:t>
            </a:r>
            <a:r>
              <a:rPr lang="en-US" sz="1200" dirty="0" err="1">
                <a:latin typeface="Gotham HTF Light"/>
                <a:cs typeface="Gotham HTF Light"/>
              </a:rPr>
              <a:t>inicializado</a:t>
            </a:r>
            <a:r>
              <a:rPr lang="en-US" sz="1200" dirty="0">
                <a:latin typeface="Gotham HTF Light"/>
                <a:cs typeface="Gotham HTF Light"/>
              </a:rPr>
              <a:t>!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9655226-E29C-4A4F-740A-801884590B09}"/>
              </a:ext>
            </a:extLst>
          </p:cNvPr>
          <p:cNvSpPr txBox="1"/>
          <p:nvPr/>
        </p:nvSpPr>
        <p:spPr>
          <a:xfrm>
            <a:off x="6444208" y="2348880"/>
            <a:ext cx="2307602" cy="2833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q"/>
            </a:pPr>
            <a:r>
              <a:rPr lang="en-US" sz="1200" dirty="0">
                <a:latin typeface="Gotham HTF Light"/>
                <a:cs typeface="Gotham HTF Light"/>
              </a:rPr>
              <a:t>O loop é </a:t>
            </a:r>
            <a:r>
              <a:rPr lang="en-US" sz="1200" dirty="0" err="1">
                <a:latin typeface="Gotham HTF Light"/>
                <a:cs typeface="Gotham HTF Light"/>
              </a:rPr>
              <a:t>iniciado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independente</a:t>
            </a:r>
            <a:r>
              <a:rPr lang="en-US" sz="1200" dirty="0">
                <a:latin typeface="Gotham HTF Light"/>
                <a:cs typeface="Gotham HTF Light"/>
              </a:rPr>
              <a:t> do valor </a:t>
            </a:r>
            <a:r>
              <a:rPr lang="en-US" sz="1200" dirty="0" err="1">
                <a:latin typeface="Gotham HTF Light"/>
                <a:cs typeface="Gotham HTF Light"/>
              </a:rPr>
              <a:t>inicial</a:t>
            </a:r>
            <a:r>
              <a:rPr lang="en-US" sz="1200" dirty="0">
                <a:latin typeface="Gotham HTF Light"/>
                <a:cs typeface="Gotham HTF Light"/>
              </a:rPr>
              <a:t> de x;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q"/>
            </a:pPr>
            <a:endParaRPr lang="en-US" sz="1200" dirty="0">
              <a:latin typeface="Gotham HTF Light"/>
              <a:cs typeface="Gotham HTF Light"/>
            </a:endParaRP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q"/>
            </a:pPr>
            <a:r>
              <a:rPr lang="en-US" sz="1200" dirty="0" err="1">
                <a:latin typeface="Gotham HTF Light"/>
                <a:cs typeface="Gotham HTF Light"/>
              </a:rPr>
              <a:t>Quando</a:t>
            </a:r>
            <a:r>
              <a:rPr lang="en-US" sz="1200" dirty="0">
                <a:latin typeface="Gotham HTF Light"/>
                <a:cs typeface="Gotham HTF Light"/>
              </a:rPr>
              <a:t> o x </a:t>
            </a:r>
            <a:r>
              <a:rPr lang="en-US" sz="1200" dirty="0" err="1">
                <a:latin typeface="Gotham HTF Light"/>
                <a:cs typeface="Gotham HTF Light"/>
              </a:rPr>
              <a:t>atingir</a:t>
            </a:r>
            <a:r>
              <a:rPr lang="en-US" sz="1200" dirty="0">
                <a:latin typeface="Gotham HTF Light"/>
                <a:cs typeface="Gotham HTF Light"/>
              </a:rPr>
              <a:t> um valor </a:t>
            </a:r>
            <a:r>
              <a:rPr lang="en-US" sz="1200" dirty="0" err="1">
                <a:latin typeface="Gotham HTF Light"/>
                <a:cs typeface="Gotham HTF Light"/>
              </a:rPr>
              <a:t>maior</a:t>
            </a:r>
            <a:r>
              <a:rPr lang="en-US" sz="1200" dirty="0">
                <a:latin typeface="Gotham HTF Light"/>
                <a:cs typeface="Gotham HTF Light"/>
              </a:rPr>
              <a:t> que 10, </a:t>
            </a:r>
            <a:r>
              <a:rPr lang="en-US" sz="1200" dirty="0" err="1">
                <a:latin typeface="Gotham HTF Light"/>
                <a:cs typeface="Gotham HTF Light"/>
              </a:rPr>
              <a:t>ou</a:t>
            </a:r>
            <a:r>
              <a:rPr lang="en-US" sz="1200" dirty="0">
                <a:latin typeface="Gotham HTF Light"/>
                <a:cs typeface="Gotham HTF Light"/>
              </a:rPr>
              <a:t> se </a:t>
            </a:r>
            <a:r>
              <a:rPr lang="en-US" sz="1200" dirty="0" err="1">
                <a:latin typeface="Gotham HTF Light"/>
                <a:cs typeface="Gotham HTF Light"/>
              </a:rPr>
              <a:t>ele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já</a:t>
            </a:r>
            <a:r>
              <a:rPr lang="en-US" sz="1200" dirty="0">
                <a:latin typeface="Gotham HTF Light"/>
                <a:cs typeface="Gotham HTF Light"/>
              </a:rPr>
              <a:t> for </a:t>
            </a:r>
            <a:r>
              <a:rPr lang="en-US" sz="1200" dirty="0" err="1">
                <a:latin typeface="Gotham HTF Light"/>
                <a:cs typeface="Gotham HTF Light"/>
              </a:rPr>
              <a:t>maior</a:t>
            </a:r>
            <a:r>
              <a:rPr lang="en-US" sz="1200" dirty="0">
                <a:latin typeface="Gotham HTF Light"/>
                <a:cs typeface="Gotham HTF Light"/>
              </a:rPr>
              <a:t> de 10, o loop é </a:t>
            </a:r>
            <a:r>
              <a:rPr lang="en-US" sz="1200" dirty="0" err="1">
                <a:latin typeface="Gotham HTF Light"/>
                <a:cs typeface="Gotham HTF Light"/>
              </a:rPr>
              <a:t>encerrado</a:t>
            </a:r>
            <a:r>
              <a:rPr lang="en-US" sz="1200" dirty="0">
                <a:latin typeface="Gotham HTF Light"/>
                <a:cs typeface="Gotham HTF Light"/>
              </a:rPr>
              <a:t> com  o </a:t>
            </a:r>
            <a:r>
              <a:rPr lang="en-US" sz="1200" dirty="0" err="1">
                <a:latin typeface="Gotham HTF Light"/>
                <a:cs typeface="Gotham HTF Light"/>
              </a:rPr>
              <a:t>comando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b="1" dirty="0">
                <a:latin typeface="Gotham HTF Light"/>
                <a:cs typeface="Gotham HTF Light"/>
              </a:rPr>
              <a:t>break</a:t>
            </a:r>
            <a:endParaRPr lang="en-US" sz="1200" dirty="0">
              <a:latin typeface="Gotham HTF Light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40031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7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Estruturas de repetição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97EE2E9-7A2B-7524-71DA-ED50EAE54E40}"/>
              </a:ext>
            </a:extLst>
          </p:cNvPr>
          <p:cNvSpPr txBox="1"/>
          <p:nvPr/>
        </p:nvSpPr>
        <p:spPr>
          <a:xfrm>
            <a:off x="251520" y="1588436"/>
            <a:ext cx="1728192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ED265B"/>
                </a:solidFill>
                <a:latin typeface="Gotham HTF Light"/>
                <a:cs typeface="Gotham HTF Light"/>
              </a:rPr>
              <a:t>Loop for: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D78F949-418F-8A47-0AB3-62D3D0EAE2C3}"/>
              </a:ext>
            </a:extLst>
          </p:cNvPr>
          <p:cNvSpPr txBox="1"/>
          <p:nvPr/>
        </p:nvSpPr>
        <p:spPr>
          <a:xfrm>
            <a:off x="2120382" y="2132856"/>
            <a:ext cx="2307602" cy="1725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q"/>
            </a:pPr>
            <a:r>
              <a:rPr lang="en-US" sz="1200" dirty="0">
                <a:latin typeface="Gotham HTF Light"/>
                <a:cs typeface="Gotham HTF Light"/>
              </a:rPr>
              <a:t>Para (for) </a:t>
            </a:r>
            <a:r>
              <a:rPr lang="en-US" sz="1200" dirty="0" err="1">
                <a:latin typeface="Gotham HTF Light"/>
                <a:cs typeface="Gotham HTF Light"/>
              </a:rPr>
              <a:t>cada</a:t>
            </a:r>
            <a:r>
              <a:rPr lang="en-US" sz="1200" dirty="0">
                <a:latin typeface="Gotham HTF Light"/>
                <a:cs typeface="Gotham HTF Light"/>
              </a:rPr>
              <a:t> valor de </a:t>
            </a:r>
            <a:r>
              <a:rPr lang="en-US" sz="1200" dirty="0" err="1">
                <a:latin typeface="Gotham HTF Light"/>
                <a:cs typeface="Gotham HTF Light"/>
              </a:rPr>
              <a:t>i</a:t>
            </a:r>
            <a:r>
              <a:rPr lang="en-US" sz="1200" dirty="0">
                <a:latin typeface="Gotham HTF Light"/>
                <a:cs typeface="Gotham HTF Light"/>
              </a:rPr>
              <a:t>, </a:t>
            </a:r>
            <a:r>
              <a:rPr lang="en-US" sz="1200" dirty="0" err="1">
                <a:latin typeface="Gotham HTF Light"/>
                <a:cs typeface="Gotham HTF Light"/>
              </a:rPr>
              <a:t>sendo</a:t>
            </a:r>
            <a:r>
              <a:rPr lang="en-US" sz="1200" dirty="0">
                <a:latin typeface="Gotham HTF Light"/>
                <a:cs typeface="Gotham HTF Light"/>
              </a:rPr>
              <a:t> que </a:t>
            </a:r>
            <a:r>
              <a:rPr lang="en-US" sz="1200" dirty="0" err="1">
                <a:latin typeface="Gotham HTF Light"/>
                <a:cs typeface="Gotham HTF Light"/>
              </a:rPr>
              <a:t>i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vai</a:t>
            </a:r>
            <a:r>
              <a:rPr lang="en-US" sz="1200" dirty="0">
                <a:latin typeface="Gotham HTF Light"/>
                <a:cs typeface="Gotham HTF Light"/>
              </a:rPr>
              <a:t> de 0 </a:t>
            </a:r>
            <a:r>
              <a:rPr lang="en-US" sz="1200" dirty="0" err="1">
                <a:latin typeface="Gotham HTF Light"/>
                <a:cs typeface="Gotham HTF Light"/>
              </a:rPr>
              <a:t>até</a:t>
            </a:r>
            <a:r>
              <a:rPr lang="en-US" sz="1200" dirty="0">
                <a:latin typeface="Gotham HTF Light"/>
                <a:cs typeface="Gotham HTF Light"/>
              </a:rPr>
              <a:t> 10, </a:t>
            </a:r>
            <a:r>
              <a:rPr lang="en-US" sz="1200" dirty="0" err="1">
                <a:latin typeface="Gotham HTF Light"/>
                <a:cs typeface="Gotham HTF Light"/>
              </a:rPr>
              <a:t>mostre</a:t>
            </a:r>
            <a:r>
              <a:rPr lang="en-US" sz="1200" dirty="0">
                <a:latin typeface="Gotham HTF Light"/>
                <a:cs typeface="Gotham HTF Light"/>
              </a:rPr>
              <a:t> o valor de x e </a:t>
            </a:r>
            <a:r>
              <a:rPr lang="en-US" sz="1200" dirty="0" err="1">
                <a:latin typeface="Gotham HTF Light"/>
                <a:cs typeface="Gotham HTF Light"/>
              </a:rPr>
              <a:t>em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seguida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incremente</a:t>
            </a:r>
            <a:r>
              <a:rPr lang="en-US" sz="1200" dirty="0">
                <a:latin typeface="Gotham HTF Light"/>
                <a:cs typeface="Gotham HTF Light"/>
              </a:rPr>
              <a:t> o x;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9655226-E29C-4A4F-740A-801884590B09}"/>
              </a:ext>
            </a:extLst>
          </p:cNvPr>
          <p:cNvSpPr txBox="1"/>
          <p:nvPr/>
        </p:nvSpPr>
        <p:spPr>
          <a:xfrm>
            <a:off x="5076056" y="3860973"/>
            <a:ext cx="3816424" cy="1448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q"/>
            </a:pPr>
            <a:r>
              <a:rPr lang="en-US" sz="1200" dirty="0" err="1">
                <a:latin typeface="Gotham HTF Light"/>
                <a:cs typeface="Gotham HTF Light"/>
              </a:rPr>
              <a:t>Outra</a:t>
            </a:r>
            <a:r>
              <a:rPr lang="en-US" sz="1200" dirty="0">
                <a:latin typeface="Gotham HTF Light"/>
                <a:cs typeface="Gotham HTF Light"/>
              </a:rPr>
              <a:t> forma de usar o loop for, </a:t>
            </a:r>
            <a:r>
              <a:rPr lang="en-US" sz="1200" dirty="0" err="1">
                <a:latin typeface="Gotham HTF Light"/>
                <a:cs typeface="Gotham HTF Light"/>
              </a:rPr>
              <a:t>usando</a:t>
            </a:r>
            <a:r>
              <a:rPr lang="en-US" sz="1200" dirty="0">
                <a:latin typeface="Gotham HTF Light"/>
                <a:cs typeface="Gotham HTF Light"/>
              </a:rPr>
              <a:t> a </a:t>
            </a:r>
            <a:r>
              <a:rPr lang="en-US" sz="1200" dirty="0" err="1">
                <a:latin typeface="Gotham HTF Light"/>
                <a:cs typeface="Gotham HTF Light"/>
              </a:rPr>
              <a:t>quantidade</a:t>
            </a:r>
            <a:r>
              <a:rPr lang="en-US" sz="1200" dirty="0">
                <a:latin typeface="Gotham HTF Light"/>
                <a:cs typeface="Gotham HTF Light"/>
              </a:rPr>
              <a:t> de </a:t>
            </a:r>
            <a:r>
              <a:rPr lang="en-US" sz="1200" dirty="0" err="1">
                <a:latin typeface="Gotham HTF Light"/>
                <a:cs typeface="Gotham HTF Light"/>
              </a:rPr>
              <a:t>itens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em</a:t>
            </a:r>
            <a:r>
              <a:rPr lang="en-US" sz="1200" dirty="0">
                <a:latin typeface="Gotham HTF Light"/>
                <a:cs typeface="Gotham HTF Light"/>
              </a:rPr>
              <a:t> um </a:t>
            </a:r>
            <a:r>
              <a:rPr lang="en-US" sz="1200" dirty="0" err="1">
                <a:latin typeface="Gotham HTF Light"/>
                <a:cs typeface="Gotham HTF Light"/>
              </a:rPr>
              <a:t>vetor</a:t>
            </a:r>
            <a:r>
              <a:rPr lang="en-US" sz="1200" dirty="0">
                <a:latin typeface="Gotham HTF Light"/>
                <a:cs typeface="Gotham HTF Light"/>
              </a:rPr>
              <a:t>;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q"/>
            </a:pPr>
            <a:endParaRPr lang="en-US" sz="1200" dirty="0">
              <a:latin typeface="Gotham HTF Light"/>
              <a:cs typeface="Gotham HTF Light"/>
            </a:endParaRP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q"/>
            </a:pPr>
            <a:r>
              <a:rPr lang="en-US" sz="1200" dirty="0">
                <a:latin typeface="Gotham HTF Light"/>
                <a:cs typeface="Gotham HTF Light"/>
              </a:rPr>
              <a:t>O loop </a:t>
            </a:r>
            <a:r>
              <a:rPr lang="en-US" sz="1200" dirty="0" err="1">
                <a:latin typeface="Gotham HTF Light"/>
                <a:cs typeface="Gotham HTF Light"/>
              </a:rPr>
              <a:t>será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realizado</a:t>
            </a:r>
            <a:r>
              <a:rPr lang="en-US" sz="1200" dirty="0">
                <a:latin typeface="Gotham HTF Light"/>
                <a:cs typeface="Gotham HTF Light"/>
              </a:rPr>
              <a:t> 4 </a:t>
            </a:r>
            <a:r>
              <a:rPr lang="en-US" sz="1200" dirty="0" err="1">
                <a:latin typeface="Gotham HTF Light"/>
                <a:cs typeface="Gotham HTF Light"/>
              </a:rPr>
              <a:t>vezes</a:t>
            </a:r>
            <a:r>
              <a:rPr lang="en-US" sz="1200" dirty="0">
                <a:latin typeface="Gotham HTF Light"/>
                <a:cs typeface="Gotham HTF Light"/>
              </a:rPr>
              <a:t>, </a:t>
            </a:r>
            <a:r>
              <a:rPr lang="en-US" sz="1200" dirty="0" err="1">
                <a:latin typeface="Gotham HTF Light"/>
                <a:cs typeface="Gotham HTF Light"/>
              </a:rPr>
              <a:t>sendo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essa</a:t>
            </a:r>
            <a:r>
              <a:rPr lang="en-US" sz="1200" dirty="0">
                <a:latin typeface="Gotham HTF Light"/>
                <a:cs typeface="Gotham HTF Light"/>
              </a:rPr>
              <a:t> a </a:t>
            </a:r>
            <a:r>
              <a:rPr lang="en-US" sz="1200" dirty="0" err="1">
                <a:latin typeface="Gotham HTF Light"/>
                <a:cs typeface="Gotham HTF Light"/>
              </a:rPr>
              <a:t>quantidade</a:t>
            </a:r>
            <a:r>
              <a:rPr lang="en-US" sz="1200" dirty="0">
                <a:latin typeface="Gotham HTF Light"/>
                <a:cs typeface="Gotham HTF Light"/>
              </a:rPr>
              <a:t> de </a:t>
            </a:r>
            <a:r>
              <a:rPr lang="en-US" sz="1200" dirty="0" err="1">
                <a:latin typeface="Gotham HTF Light"/>
                <a:cs typeface="Gotham HTF Light"/>
              </a:rPr>
              <a:t>valores</a:t>
            </a:r>
            <a:r>
              <a:rPr lang="en-US" sz="1200" dirty="0">
                <a:latin typeface="Gotham HTF Light"/>
                <a:cs typeface="Gotham HTF Light"/>
              </a:rPr>
              <a:t> no </a:t>
            </a:r>
            <a:r>
              <a:rPr lang="en-US" sz="1200" dirty="0" err="1">
                <a:latin typeface="Gotham HTF Light"/>
                <a:cs typeface="Gotham HTF Light"/>
              </a:rPr>
              <a:t>vetor</a:t>
            </a:r>
            <a:r>
              <a:rPr lang="en-US" sz="1200" dirty="0">
                <a:latin typeface="Gotham HTF Light"/>
                <a:cs typeface="Gotham HTF Light"/>
              </a:rPr>
              <a:t>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542D168-BEAC-4BC4-48EB-76BAA98329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7" r="26782"/>
          <a:stretch/>
        </p:blipFill>
        <p:spPr>
          <a:xfrm>
            <a:off x="683569" y="2159526"/>
            <a:ext cx="1705448" cy="258032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18A48A7-602A-81F9-9CA2-1DBDD53FF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37" y="2159526"/>
            <a:ext cx="3096394" cy="153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2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Listas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1934C2F-F122-0A6C-CC34-7F92788BD729}"/>
              </a:ext>
            </a:extLst>
          </p:cNvPr>
          <p:cNvGrpSpPr/>
          <p:nvPr/>
        </p:nvGrpSpPr>
        <p:grpSpPr>
          <a:xfrm>
            <a:off x="395536" y="980728"/>
            <a:ext cx="3956839" cy="427632"/>
            <a:chOff x="1083720" y="21381"/>
            <a:chExt cx="3956839" cy="427632"/>
          </a:xfrm>
        </p:grpSpPr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99AD6B56-F0D3-4F51-54AF-759075F9ED7B}"/>
                </a:ext>
              </a:extLst>
            </p:cNvPr>
            <p:cNvSpPr/>
            <p:nvPr/>
          </p:nvSpPr>
          <p:spPr>
            <a:xfrm>
              <a:off x="1083720" y="21381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7F41B763-11A3-D58C-6F69-4BA8F2E75B5D}"/>
                </a:ext>
              </a:extLst>
            </p:cNvPr>
            <p:cNvSpPr txBox="1"/>
            <p:nvPr/>
          </p:nvSpPr>
          <p:spPr>
            <a:xfrm>
              <a:off x="1083720" y="21381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São estruturas de dados compostas;</a:t>
              </a: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8DA0917-4EF2-212D-4DF9-3468D16470C6}"/>
              </a:ext>
            </a:extLst>
          </p:cNvPr>
          <p:cNvGrpSpPr/>
          <p:nvPr/>
        </p:nvGrpSpPr>
        <p:grpSpPr>
          <a:xfrm>
            <a:off x="395536" y="1487941"/>
            <a:ext cx="3956839" cy="427632"/>
            <a:chOff x="1083720" y="470396"/>
            <a:chExt cx="3956839" cy="427632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570C73D1-0C8A-FB72-34DF-50A9CDF8CC8E}"/>
                </a:ext>
              </a:extLst>
            </p:cNvPr>
            <p:cNvSpPr/>
            <p:nvPr/>
          </p:nvSpPr>
          <p:spPr>
            <a:xfrm>
              <a:off x="1083720" y="470396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8965C6AF-7FE6-1426-0246-8178339D673C}"/>
                </a:ext>
              </a:extLst>
            </p:cNvPr>
            <p:cNvSpPr txBox="1"/>
            <p:nvPr/>
          </p:nvSpPr>
          <p:spPr>
            <a:xfrm>
              <a:off x="1083720" y="470396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Permitem armazenar uma coleção de elementos de diferentes tipos;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7BFA50D-2D0F-FD25-863C-C46DD16BC75D}"/>
              </a:ext>
            </a:extLst>
          </p:cNvPr>
          <p:cNvGrpSpPr/>
          <p:nvPr/>
        </p:nvGrpSpPr>
        <p:grpSpPr>
          <a:xfrm>
            <a:off x="395536" y="2064185"/>
            <a:ext cx="3956839" cy="427632"/>
            <a:chOff x="1083720" y="919410"/>
            <a:chExt cx="3956839" cy="427632"/>
          </a:xfrm>
        </p:grpSpPr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03E8B34B-52D8-D19A-69CE-CA0FAA4B977C}"/>
                </a:ext>
              </a:extLst>
            </p:cNvPr>
            <p:cNvSpPr/>
            <p:nvPr/>
          </p:nvSpPr>
          <p:spPr>
            <a:xfrm>
              <a:off x="1083720" y="919410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C6B3CC99-B1CC-1D14-886F-D9CABC923193}"/>
                </a:ext>
              </a:extLst>
            </p:cNvPr>
            <p:cNvSpPr txBox="1"/>
            <p:nvPr/>
          </p:nvSpPr>
          <p:spPr>
            <a:xfrm>
              <a:off x="1083720" y="919410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A declaração de uma lista é feita entre colchetes [];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686F4E75-ED30-ACA9-15AB-04D5C4F16AB3}"/>
              </a:ext>
            </a:extLst>
          </p:cNvPr>
          <p:cNvGrpSpPr/>
          <p:nvPr/>
        </p:nvGrpSpPr>
        <p:grpSpPr>
          <a:xfrm>
            <a:off x="395536" y="2640429"/>
            <a:ext cx="3956839" cy="427632"/>
            <a:chOff x="1083720" y="1368424"/>
            <a:chExt cx="3956839" cy="427632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C32F7F5D-4D4F-B1B7-5932-763B8C411AF8}"/>
                </a:ext>
              </a:extLst>
            </p:cNvPr>
            <p:cNvSpPr/>
            <p:nvPr/>
          </p:nvSpPr>
          <p:spPr>
            <a:xfrm>
              <a:off x="1083720" y="1368424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76F78AFD-5309-04F8-D111-0CEE6991DFC1}"/>
                </a:ext>
              </a:extLst>
            </p:cNvPr>
            <p:cNvSpPr txBox="1"/>
            <p:nvPr/>
          </p:nvSpPr>
          <p:spPr>
            <a:xfrm>
              <a:off x="1083720" y="1368424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O acesso aos elementos da lista é feito através de seu índice;</a:t>
              </a: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B9953647-DED8-FC79-B99D-31E5B2E2E320}"/>
              </a:ext>
            </a:extLst>
          </p:cNvPr>
          <p:cNvGrpSpPr/>
          <p:nvPr/>
        </p:nvGrpSpPr>
        <p:grpSpPr>
          <a:xfrm>
            <a:off x="395536" y="3216673"/>
            <a:ext cx="3956839" cy="427632"/>
            <a:chOff x="1083720" y="1817439"/>
            <a:chExt cx="3956839" cy="427632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DC5254C0-5311-98D2-3496-1164292FED1E}"/>
                </a:ext>
              </a:extLst>
            </p:cNvPr>
            <p:cNvSpPr/>
            <p:nvPr/>
          </p:nvSpPr>
          <p:spPr>
            <a:xfrm>
              <a:off x="1083720" y="1817439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1B2179A3-C9E9-C5C4-CF7B-BAE7B3DD09C4}"/>
                </a:ext>
              </a:extLst>
            </p:cNvPr>
            <p:cNvSpPr txBox="1"/>
            <p:nvPr/>
          </p:nvSpPr>
          <p:spPr>
            <a:xfrm>
              <a:off x="1083720" y="1817439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O primeiro elemento tem índice 0, o segundo tem índice 1 e assim por diante, até n-1;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9F501ED-5434-A586-3B9B-6AA2D4E643F6}"/>
              </a:ext>
            </a:extLst>
          </p:cNvPr>
          <p:cNvGrpSpPr/>
          <p:nvPr/>
        </p:nvGrpSpPr>
        <p:grpSpPr>
          <a:xfrm>
            <a:off x="395536" y="3792917"/>
            <a:ext cx="3956839" cy="427632"/>
            <a:chOff x="1083720" y="2266453"/>
            <a:chExt cx="3956839" cy="427632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B5C4B664-F1F9-5F63-23A9-F1050EE8FE52}"/>
                </a:ext>
              </a:extLst>
            </p:cNvPr>
            <p:cNvSpPr/>
            <p:nvPr/>
          </p:nvSpPr>
          <p:spPr>
            <a:xfrm>
              <a:off x="1083720" y="2266453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A97446D5-9ED5-4229-CA1E-C474FF3A9143}"/>
                </a:ext>
              </a:extLst>
            </p:cNvPr>
            <p:cNvSpPr txBox="1"/>
            <p:nvPr/>
          </p:nvSpPr>
          <p:spPr>
            <a:xfrm>
              <a:off x="1083720" y="2266453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Pode se alterar o valor de um elemento de uma lista, acessando seu índice e atribuindo um novo valor;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5B44980-D648-8D89-68C8-6BF7A0072D06}"/>
              </a:ext>
            </a:extLst>
          </p:cNvPr>
          <p:cNvGrpSpPr/>
          <p:nvPr/>
        </p:nvGrpSpPr>
        <p:grpSpPr>
          <a:xfrm>
            <a:off x="395536" y="4369161"/>
            <a:ext cx="3956839" cy="427632"/>
            <a:chOff x="1083720" y="2715468"/>
            <a:chExt cx="3956839" cy="427632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CADC9F2B-D2EF-5F9D-B8E0-8C0607993038}"/>
                </a:ext>
              </a:extLst>
            </p:cNvPr>
            <p:cNvSpPr/>
            <p:nvPr/>
          </p:nvSpPr>
          <p:spPr>
            <a:xfrm>
              <a:off x="1083720" y="2715468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A7FD8C2F-B70A-E8FD-211C-C5F607E5898C}"/>
                </a:ext>
              </a:extLst>
            </p:cNvPr>
            <p:cNvSpPr txBox="1"/>
            <p:nvPr/>
          </p:nvSpPr>
          <p:spPr>
            <a:xfrm>
              <a:off x="1083720" y="2715468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Pode ser incluir novos itens na lista usando o método “</a:t>
              </a:r>
              <a:r>
                <a:rPr lang="pt-BR" sz="1200" kern="1200" dirty="0" err="1"/>
                <a:t>append</a:t>
              </a:r>
              <a:r>
                <a:rPr lang="pt-BR" sz="1200" kern="1200" dirty="0"/>
                <a:t>()”;</a:t>
              </a: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8FFEAEB3-65F5-9726-BB9C-766074B84CEC}"/>
              </a:ext>
            </a:extLst>
          </p:cNvPr>
          <p:cNvGrpSpPr/>
          <p:nvPr/>
        </p:nvGrpSpPr>
        <p:grpSpPr>
          <a:xfrm>
            <a:off x="395536" y="4945405"/>
            <a:ext cx="3956839" cy="427632"/>
            <a:chOff x="1083720" y="3164482"/>
            <a:chExt cx="3956839" cy="427632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B66BE56A-EBAE-2B4F-7055-6699DE9FABD7}"/>
                </a:ext>
              </a:extLst>
            </p:cNvPr>
            <p:cNvSpPr/>
            <p:nvPr/>
          </p:nvSpPr>
          <p:spPr>
            <a:xfrm>
              <a:off x="1083720" y="3164482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BDA48CD4-FC75-52B6-7A0C-1B6E1A7FC6A7}"/>
                </a:ext>
              </a:extLst>
            </p:cNvPr>
            <p:cNvSpPr txBox="1"/>
            <p:nvPr/>
          </p:nvSpPr>
          <p:spPr>
            <a:xfrm>
              <a:off x="1083720" y="3164482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Pode se verificar o tamanho da lista com o operador “</a:t>
              </a:r>
              <a:r>
                <a:rPr lang="pt-BR" sz="1200" kern="1200" dirty="0" err="1"/>
                <a:t>len</a:t>
              </a:r>
              <a:r>
                <a:rPr lang="pt-BR" sz="1200" kern="1200" dirty="0"/>
                <a:t>”;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B21CA92-90C6-6ABA-FF5E-87C2071C1A75}"/>
              </a:ext>
            </a:extLst>
          </p:cNvPr>
          <p:cNvGrpSpPr/>
          <p:nvPr/>
        </p:nvGrpSpPr>
        <p:grpSpPr>
          <a:xfrm>
            <a:off x="395536" y="5521648"/>
            <a:ext cx="3956839" cy="427632"/>
            <a:chOff x="1083720" y="3613497"/>
            <a:chExt cx="3956839" cy="427632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8C8C9C8B-D4CE-0CD9-AC53-0B1624A3F742}"/>
                </a:ext>
              </a:extLst>
            </p:cNvPr>
            <p:cNvSpPr/>
            <p:nvPr/>
          </p:nvSpPr>
          <p:spPr>
            <a:xfrm>
              <a:off x="1083720" y="3613497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A5D7AA15-F015-74D1-63F2-40B558108B74}"/>
                </a:ext>
              </a:extLst>
            </p:cNvPr>
            <p:cNvSpPr txBox="1"/>
            <p:nvPr/>
          </p:nvSpPr>
          <p:spPr>
            <a:xfrm>
              <a:off x="1083720" y="3613497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Pode ser remover um item da lista usando o método “remove()”;</a:t>
              </a:r>
            </a:p>
          </p:txBody>
        </p:sp>
      </p:grpSp>
      <p:pic>
        <p:nvPicPr>
          <p:cNvPr id="32" name="Imagem 31">
            <a:extLst>
              <a:ext uri="{FF2B5EF4-FFF2-40B4-BE49-F238E27FC236}">
                <a16:creationId xmlns:a16="http://schemas.microsoft.com/office/drawing/2014/main" id="{1FAE5076-31C3-3AD1-8C6E-8BF441E99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173"/>
          <a:stretch/>
        </p:blipFill>
        <p:spPr>
          <a:xfrm>
            <a:off x="4444718" y="620688"/>
            <a:ext cx="4470682" cy="7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1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Listas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1934C2F-F122-0A6C-CC34-7F92788BD729}"/>
              </a:ext>
            </a:extLst>
          </p:cNvPr>
          <p:cNvGrpSpPr/>
          <p:nvPr/>
        </p:nvGrpSpPr>
        <p:grpSpPr>
          <a:xfrm>
            <a:off x="395536" y="980728"/>
            <a:ext cx="3956839" cy="427632"/>
            <a:chOff x="1083720" y="21381"/>
            <a:chExt cx="3956839" cy="427632"/>
          </a:xfrm>
        </p:grpSpPr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99AD6B56-F0D3-4F51-54AF-759075F9ED7B}"/>
                </a:ext>
              </a:extLst>
            </p:cNvPr>
            <p:cNvSpPr/>
            <p:nvPr/>
          </p:nvSpPr>
          <p:spPr>
            <a:xfrm>
              <a:off x="1083720" y="21381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7F41B763-11A3-D58C-6F69-4BA8F2E75B5D}"/>
                </a:ext>
              </a:extLst>
            </p:cNvPr>
            <p:cNvSpPr txBox="1"/>
            <p:nvPr/>
          </p:nvSpPr>
          <p:spPr>
            <a:xfrm>
              <a:off x="1083720" y="21381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São estruturas de dados compostas;</a:t>
              </a: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8DA0917-4EF2-212D-4DF9-3468D16470C6}"/>
              </a:ext>
            </a:extLst>
          </p:cNvPr>
          <p:cNvGrpSpPr/>
          <p:nvPr/>
        </p:nvGrpSpPr>
        <p:grpSpPr>
          <a:xfrm>
            <a:off x="395536" y="1487941"/>
            <a:ext cx="3956839" cy="427632"/>
            <a:chOff x="1083720" y="470396"/>
            <a:chExt cx="3956839" cy="427632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570C73D1-0C8A-FB72-34DF-50A9CDF8CC8E}"/>
                </a:ext>
              </a:extLst>
            </p:cNvPr>
            <p:cNvSpPr/>
            <p:nvPr/>
          </p:nvSpPr>
          <p:spPr>
            <a:xfrm>
              <a:off x="1083720" y="470396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8965C6AF-7FE6-1426-0246-8178339D673C}"/>
                </a:ext>
              </a:extLst>
            </p:cNvPr>
            <p:cNvSpPr txBox="1"/>
            <p:nvPr/>
          </p:nvSpPr>
          <p:spPr>
            <a:xfrm>
              <a:off x="1083720" y="470396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Permitem armazenar uma coleção de elementos de diferentes tipos;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7BFA50D-2D0F-FD25-863C-C46DD16BC75D}"/>
              </a:ext>
            </a:extLst>
          </p:cNvPr>
          <p:cNvGrpSpPr/>
          <p:nvPr/>
        </p:nvGrpSpPr>
        <p:grpSpPr>
          <a:xfrm>
            <a:off x="395536" y="2064185"/>
            <a:ext cx="3956839" cy="427632"/>
            <a:chOff x="1083720" y="919410"/>
            <a:chExt cx="3956839" cy="427632"/>
          </a:xfrm>
        </p:grpSpPr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03E8B34B-52D8-D19A-69CE-CA0FAA4B977C}"/>
                </a:ext>
              </a:extLst>
            </p:cNvPr>
            <p:cNvSpPr/>
            <p:nvPr/>
          </p:nvSpPr>
          <p:spPr>
            <a:xfrm>
              <a:off x="1083720" y="919410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C6B3CC99-B1CC-1D14-886F-D9CABC923193}"/>
                </a:ext>
              </a:extLst>
            </p:cNvPr>
            <p:cNvSpPr txBox="1"/>
            <p:nvPr/>
          </p:nvSpPr>
          <p:spPr>
            <a:xfrm>
              <a:off x="1083720" y="919410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A declaração de uma lista é feita entre colchetes [];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686F4E75-ED30-ACA9-15AB-04D5C4F16AB3}"/>
              </a:ext>
            </a:extLst>
          </p:cNvPr>
          <p:cNvGrpSpPr/>
          <p:nvPr/>
        </p:nvGrpSpPr>
        <p:grpSpPr>
          <a:xfrm>
            <a:off x="395536" y="2640429"/>
            <a:ext cx="3956839" cy="427632"/>
            <a:chOff x="1083720" y="1368424"/>
            <a:chExt cx="3956839" cy="427632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C32F7F5D-4D4F-B1B7-5932-763B8C411AF8}"/>
                </a:ext>
              </a:extLst>
            </p:cNvPr>
            <p:cNvSpPr/>
            <p:nvPr/>
          </p:nvSpPr>
          <p:spPr>
            <a:xfrm>
              <a:off x="1083720" y="1368424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76F78AFD-5309-04F8-D111-0CEE6991DFC1}"/>
                </a:ext>
              </a:extLst>
            </p:cNvPr>
            <p:cNvSpPr txBox="1"/>
            <p:nvPr/>
          </p:nvSpPr>
          <p:spPr>
            <a:xfrm>
              <a:off x="1083720" y="1368424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O acesso aos elementos da lista é feito através de seu índice;</a:t>
              </a: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B9953647-DED8-FC79-B99D-31E5B2E2E320}"/>
              </a:ext>
            </a:extLst>
          </p:cNvPr>
          <p:cNvGrpSpPr/>
          <p:nvPr/>
        </p:nvGrpSpPr>
        <p:grpSpPr>
          <a:xfrm>
            <a:off x="395536" y="3216673"/>
            <a:ext cx="3956839" cy="427632"/>
            <a:chOff x="1083720" y="1817439"/>
            <a:chExt cx="3956839" cy="427632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DC5254C0-5311-98D2-3496-1164292FED1E}"/>
                </a:ext>
              </a:extLst>
            </p:cNvPr>
            <p:cNvSpPr/>
            <p:nvPr/>
          </p:nvSpPr>
          <p:spPr>
            <a:xfrm>
              <a:off x="1083720" y="1817439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1B2179A3-C9E9-C5C4-CF7B-BAE7B3DD09C4}"/>
                </a:ext>
              </a:extLst>
            </p:cNvPr>
            <p:cNvSpPr txBox="1"/>
            <p:nvPr/>
          </p:nvSpPr>
          <p:spPr>
            <a:xfrm>
              <a:off x="1083720" y="1817439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O primeiro elemento tem índice 0, o segundo tem índice 1 e assim por diante, até n-1;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9F501ED-5434-A586-3B9B-6AA2D4E643F6}"/>
              </a:ext>
            </a:extLst>
          </p:cNvPr>
          <p:cNvGrpSpPr/>
          <p:nvPr/>
        </p:nvGrpSpPr>
        <p:grpSpPr>
          <a:xfrm>
            <a:off x="395536" y="3792917"/>
            <a:ext cx="3956839" cy="427632"/>
            <a:chOff x="1083720" y="2266453"/>
            <a:chExt cx="3956839" cy="427632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B5C4B664-F1F9-5F63-23A9-F1050EE8FE52}"/>
                </a:ext>
              </a:extLst>
            </p:cNvPr>
            <p:cNvSpPr/>
            <p:nvPr/>
          </p:nvSpPr>
          <p:spPr>
            <a:xfrm>
              <a:off x="1083720" y="2266453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A97446D5-9ED5-4229-CA1E-C474FF3A9143}"/>
                </a:ext>
              </a:extLst>
            </p:cNvPr>
            <p:cNvSpPr txBox="1"/>
            <p:nvPr/>
          </p:nvSpPr>
          <p:spPr>
            <a:xfrm>
              <a:off x="1083720" y="2266453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Pode se alterar o valor de um elemento de uma lista, acessando seu índice e atribuindo um novo valor;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5B44980-D648-8D89-68C8-6BF7A0072D06}"/>
              </a:ext>
            </a:extLst>
          </p:cNvPr>
          <p:cNvGrpSpPr/>
          <p:nvPr/>
        </p:nvGrpSpPr>
        <p:grpSpPr>
          <a:xfrm>
            <a:off x="395536" y="4369161"/>
            <a:ext cx="3956839" cy="427632"/>
            <a:chOff x="1083720" y="2715468"/>
            <a:chExt cx="3956839" cy="427632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CADC9F2B-D2EF-5F9D-B8E0-8C0607993038}"/>
                </a:ext>
              </a:extLst>
            </p:cNvPr>
            <p:cNvSpPr/>
            <p:nvPr/>
          </p:nvSpPr>
          <p:spPr>
            <a:xfrm>
              <a:off x="1083720" y="2715468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A7FD8C2F-B70A-E8FD-211C-C5F607E5898C}"/>
                </a:ext>
              </a:extLst>
            </p:cNvPr>
            <p:cNvSpPr txBox="1"/>
            <p:nvPr/>
          </p:nvSpPr>
          <p:spPr>
            <a:xfrm>
              <a:off x="1083720" y="2715468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Pode ser incluir novos itens na lista usando o método “</a:t>
              </a:r>
              <a:r>
                <a:rPr lang="pt-BR" sz="1200" kern="1200" dirty="0" err="1"/>
                <a:t>append</a:t>
              </a:r>
              <a:r>
                <a:rPr lang="pt-BR" sz="1200" kern="1200" dirty="0"/>
                <a:t>()”;</a:t>
              </a: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8FFEAEB3-65F5-9726-BB9C-766074B84CEC}"/>
              </a:ext>
            </a:extLst>
          </p:cNvPr>
          <p:cNvGrpSpPr/>
          <p:nvPr/>
        </p:nvGrpSpPr>
        <p:grpSpPr>
          <a:xfrm>
            <a:off x="395536" y="4945405"/>
            <a:ext cx="3956839" cy="427632"/>
            <a:chOff x="1083720" y="3164482"/>
            <a:chExt cx="3956839" cy="427632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B66BE56A-EBAE-2B4F-7055-6699DE9FABD7}"/>
                </a:ext>
              </a:extLst>
            </p:cNvPr>
            <p:cNvSpPr/>
            <p:nvPr/>
          </p:nvSpPr>
          <p:spPr>
            <a:xfrm>
              <a:off x="1083720" y="3164482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BDA48CD4-FC75-52B6-7A0C-1B6E1A7FC6A7}"/>
                </a:ext>
              </a:extLst>
            </p:cNvPr>
            <p:cNvSpPr txBox="1"/>
            <p:nvPr/>
          </p:nvSpPr>
          <p:spPr>
            <a:xfrm>
              <a:off x="1083720" y="3164482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Pode se verificar o tamanho da lista com o operador “</a:t>
              </a:r>
              <a:r>
                <a:rPr lang="pt-BR" sz="1200" kern="1200" dirty="0" err="1"/>
                <a:t>len</a:t>
              </a:r>
              <a:r>
                <a:rPr lang="pt-BR" sz="1200" kern="1200" dirty="0"/>
                <a:t>”;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B21CA92-90C6-6ABA-FF5E-87C2071C1A75}"/>
              </a:ext>
            </a:extLst>
          </p:cNvPr>
          <p:cNvGrpSpPr/>
          <p:nvPr/>
        </p:nvGrpSpPr>
        <p:grpSpPr>
          <a:xfrm>
            <a:off x="395536" y="5521648"/>
            <a:ext cx="3956839" cy="427632"/>
            <a:chOff x="1083720" y="3613497"/>
            <a:chExt cx="3956839" cy="427632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8C8C9C8B-D4CE-0CD9-AC53-0B1624A3F742}"/>
                </a:ext>
              </a:extLst>
            </p:cNvPr>
            <p:cNvSpPr/>
            <p:nvPr/>
          </p:nvSpPr>
          <p:spPr>
            <a:xfrm>
              <a:off x="1083720" y="3613497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A5D7AA15-F015-74D1-63F2-40B558108B74}"/>
                </a:ext>
              </a:extLst>
            </p:cNvPr>
            <p:cNvSpPr txBox="1"/>
            <p:nvPr/>
          </p:nvSpPr>
          <p:spPr>
            <a:xfrm>
              <a:off x="1083720" y="3613497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Pode ser remover um item da lista usando o método “remove()”;</a:t>
              </a:r>
            </a:p>
          </p:txBody>
        </p:sp>
      </p:grpSp>
      <p:pic>
        <p:nvPicPr>
          <p:cNvPr id="32" name="Imagem 31">
            <a:extLst>
              <a:ext uri="{FF2B5EF4-FFF2-40B4-BE49-F238E27FC236}">
                <a16:creationId xmlns:a16="http://schemas.microsoft.com/office/drawing/2014/main" id="{1FAE5076-31C3-3AD1-8C6E-8BF441E99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207"/>
          <a:stretch/>
        </p:blipFill>
        <p:spPr>
          <a:xfrm>
            <a:off x="4444718" y="620689"/>
            <a:ext cx="4470682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3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7070" y="1525840"/>
            <a:ext cx="5976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ANÁLISE E DESENVOLVIMENTO DE SISTEMAS</a:t>
            </a:r>
            <a:endParaRPr lang="en-US" sz="3497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  <a:p>
            <a:pPr algn="ctr"/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DISRUPTIVE ARCHITECTURES: IOT, IOB &amp; IA</a:t>
            </a:r>
          </a:p>
          <a:p>
            <a:pPr algn="ctr"/>
            <a:endParaRPr lang="en-US" sz="2000" dirty="0">
              <a:solidFill>
                <a:srgbClr val="91A3AD"/>
              </a:solidFill>
              <a:latin typeface="Gotham HTF Light"/>
              <a:cs typeface="Gotham HTF Light"/>
            </a:endParaRP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1" y="103174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784" y="3429000"/>
            <a:ext cx="2018746" cy="239726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F2D797C-9004-4E71-9A05-AEC533C3C543}"/>
              </a:ext>
            </a:extLst>
          </p:cNvPr>
          <p:cNvSpPr txBox="1"/>
          <p:nvPr/>
        </p:nvSpPr>
        <p:spPr>
          <a:xfrm>
            <a:off x="1683010" y="3105835"/>
            <a:ext cx="57779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rgbClr val="ED265B"/>
                </a:solidFill>
                <a:latin typeface="Gotham HTF Medium"/>
              </a:rPr>
              <a:t>01 – Introdução ao Python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5573A3E-34DC-2775-9C00-D54B073E771D}"/>
              </a:ext>
            </a:extLst>
          </p:cNvPr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E2E8EB7-77AA-4756-81C3-EA2F018D5F9F}"/>
                </a:ext>
              </a:extLst>
            </p:cNvPr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Prof. Airton Y. C. </a:t>
              </a:r>
              <a:r>
                <a:rPr lang="en-US" sz="1600" dirty="0" err="1">
                  <a:solidFill>
                    <a:srgbClr val="91A3AD"/>
                  </a:solidFill>
                  <a:latin typeface="Gotham HTF Light"/>
                  <a:cs typeface="Gotham HTF Light"/>
                </a:rPr>
                <a:t>Toyofuku</a:t>
              </a:r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 </a:t>
              </a:r>
            </a:p>
          </p:txBody>
        </p:sp>
        <p:grpSp>
          <p:nvGrpSpPr>
            <p:cNvPr id="14" name="Google Shape;1218;p37">
              <a:extLst>
                <a:ext uri="{FF2B5EF4-FFF2-40B4-BE49-F238E27FC236}">
                  <a16:creationId xmlns:a16="http://schemas.microsoft.com/office/drawing/2014/main" id="{DD3164F3-E3ED-EBFB-6D27-687ADBCEA5D0}"/>
                </a:ext>
              </a:extLst>
            </p:cNvPr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6" name="Google Shape;1219;p37">
                <a:extLst>
                  <a:ext uri="{FF2B5EF4-FFF2-40B4-BE49-F238E27FC236}">
                    <a16:creationId xmlns:a16="http://schemas.microsoft.com/office/drawing/2014/main" id="{A3D4D6E7-45A3-AEEE-E2C9-EC73E22D5F2F}"/>
                  </a:ext>
                </a:extLst>
              </p:cNvPr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220;p37">
                <a:extLst>
                  <a:ext uri="{FF2B5EF4-FFF2-40B4-BE49-F238E27FC236}">
                    <a16:creationId xmlns:a16="http://schemas.microsoft.com/office/drawing/2014/main" id="{8EE44E1A-7E42-86CA-6455-F362B2748903}"/>
                  </a:ext>
                </a:extLst>
              </p:cNvPr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221;p37">
                <a:extLst>
                  <a:ext uri="{FF2B5EF4-FFF2-40B4-BE49-F238E27FC236}">
                    <a16:creationId xmlns:a16="http://schemas.microsoft.com/office/drawing/2014/main" id="{3DB42376-FC85-5E3A-31CB-A81EF80C7D97}"/>
                  </a:ext>
                </a:extLst>
              </p:cNvPr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B5FDBB35-A9D5-B68D-A845-F38B00DEBA44}"/>
                </a:ext>
              </a:extLst>
            </p:cNvPr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profairton.toyofuku@fiap.com.br</a:t>
              </a:r>
              <a:endParaRPr lang="pt-BR" sz="1600" dirty="0"/>
            </a:p>
          </p:txBody>
        </p:sp>
        <p:sp>
          <p:nvSpPr>
            <p:cNvPr id="21" name="Google Shape;1302;p37">
              <a:extLst>
                <a:ext uri="{FF2B5EF4-FFF2-40B4-BE49-F238E27FC236}">
                  <a16:creationId xmlns:a16="http://schemas.microsoft.com/office/drawing/2014/main" id="{DA865BD1-6404-C499-D9F8-D66F3D87DC36}"/>
                </a:ext>
              </a:extLst>
            </p:cNvPr>
            <p:cNvSpPr/>
            <p:nvPr/>
          </p:nvSpPr>
          <p:spPr>
            <a:xfrm>
              <a:off x="1798999" y="438697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ED14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475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Listas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1934C2F-F122-0A6C-CC34-7F92788BD729}"/>
              </a:ext>
            </a:extLst>
          </p:cNvPr>
          <p:cNvGrpSpPr/>
          <p:nvPr/>
        </p:nvGrpSpPr>
        <p:grpSpPr>
          <a:xfrm>
            <a:off x="395536" y="980728"/>
            <a:ext cx="3956839" cy="427632"/>
            <a:chOff x="1083720" y="21381"/>
            <a:chExt cx="3956839" cy="427632"/>
          </a:xfrm>
        </p:grpSpPr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99AD6B56-F0D3-4F51-54AF-759075F9ED7B}"/>
                </a:ext>
              </a:extLst>
            </p:cNvPr>
            <p:cNvSpPr/>
            <p:nvPr/>
          </p:nvSpPr>
          <p:spPr>
            <a:xfrm>
              <a:off x="1083720" y="21381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7F41B763-11A3-D58C-6F69-4BA8F2E75B5D}"/>
                </a:ext>
              </a:extLst>
            </p:cNvPr>
            <p:cNvSpPr txBox="1"/>
            <p:nvPr/>
          </p:nvSpPr>
          <p:spPr>
            <a:xfrm>
              <a:off x="1083720" y="21381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São estruturas de dados compostas;</a:t>
              </a: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8DA0917-4EF2-212D-4DF9-3468D16470C6}"/>
              </a:ext>
            </a:extLst>
          </p:cNvPr>
          <p:cNvGrpSpPr/>
          <p:nvPr/>
        </p:nvGrpSpPr>
        <p:grpSpPr>
          <a:xfrm>
            <a:off x="395536" y="1487941"/>
            <a:ext cx="3956839" cy="427632"/>
            <a:chOff x="1083720" y="470396"/>
            <a:chExt cx="3956839" cy="427632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570C73D1-0C8A-FB72-34DF-50A9CDF8CC8E}"/>
                </a:ext>
              </a:extLst>
            </p:cNvPr>
            <p:cNvSpPr/>
            <p:nvPr/>
          </p:nvSpPr>
          <p:spPr>
            <a:xfrm>
              <a:off x="1083720" y="470396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8965C6AF-7FE6-1426-0246-8178339D673C}"/>
                </a:ext>
              </a:extLst>
            </p:cNvPr>
            <p:cNvSpPr txBox="1"/>
            <p:nvPr/>
          </p:nvSpPr>
          <p:spPr>
            <a:xfrm>
              <a:off x="1083720" y="470396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Permitem armazenar uma coleção de elementos de diferentes tipos;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7BFA50D-2D0F-FD25-863C-C46DD16BC75D}"/>
              </a:ext>
            </a:extLst>
          </p:cNvPr>
          <p:cNvGrpSpPr/>
          <p:nvPr/>
        </p:nvGrpSpPr>
        <p:grpSpPr>
          <a:xfrm>
            <a:off x="395536" y="2064185"/>
            <a:ext cx="3956839" cy="427632"/>
            <a:chOff x="1083720" y="919410"/>
            <a:chExt cx="3956839" cy="427632"/>
          </a:xfrm>
        </p:grpSpPr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03E8B34B-52D8-D19A-69CE-CA0FAA4B977C}"/>
                </a:ext>
              </a:extLst>
            </p:cNvPr>
            <p:cNvSpPr/>
            <p:nvPr/>
          </p:nvSpPr>
          <p:spPr>
            <a:xfrm>
              <a:off x="1083720" y="919410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C6B3CC99-B1CC-1D14-886F-D9CABC923193}"/>
                </a:ext>
              </a:extLst>
            </p:cNvPr>
            <p:cNvSpPr txBox="1"/>
            <p:nvPr/>
          </p:nvSpPr>
          <p:spPr>
            <a:xfrm>
              <a:off x="1083720" y="919410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A declaração de uma lista é feita entre colchetes [];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686F4E75-ED30-ACA9-15AB-04D5C4F16AB3}"/>
              </a:ext>
            </a:extLst>
          </p:cNvPr>
          <p:cNvGrpSpPr/>
          <p:nvPr/>
        </p:nvGrpSpPr>
        <p:grpSpPr>
          <a:xfrm>
            <a:off x="395536" y="2640429"/>
            <a:ext cx="3956839" cy="427632"/>
            <a:chOff x="1083720" y="1368424"/>
            <a:chExt cx="3956839" cy="427632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C32F7F5D-4D4F-B1B7-5932-763B8C411AF8}"/>
                </a:ext>
              </a:extLst>
            </p:cNvPr>
            <p:cNvSpPr/>
            <p:nvPr/>
          </p:nvSpPr>
          <p:spPr>
            <a:xfrm>
              <a:off x="1083720" y="1368424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76F78AFD-5309-04F8-D111-0CEE6991DFC1}"/>
                </a:ext>
              </a:extLst>
            </p:cNvPr>
            <p:cNvSpPr txBox="1"/>
            <p:nvPr/>
          </p:nvSpPr>
          <p:spPr>
            <a:xfrm>
              <a:off x="1083720" y="1368424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O acesso aos elementos da lista é feito através de seu índice;</a:t>
              </a: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B9953647-DED8-FC79-B99D-31E5B2E2E320}"/>
              </a:ext>
            </a:extLst>
          </p:cNvPr>
          <p:cNvGrpSpPr/>
          <p:nvPr/>
        </p:nvGrpSpPr>
        <p:grpSpPr>
          <a:xfrm>
            <a:off x="395536" y="3216673"/>
            <a:ext cx="3956839" cy="427632"/>
            <a:chOff x="1083720" y="1817439"/>
            <a:chExt cx="3956839" cy="427632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DC5254C0-5311-98D2-3496-1164292FED1E}"/>
                </a:ext>
              </a:extLst>
            </p:cNvPr>
            <p:cNvSpPr/>
            <p:nvPr/>
          </p:nvSpPr>
          <p:spPr>
            <a:xfrm>
              <a:off x="1083720" y="1817439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1B2179A3-C9E9-C5C4-CF7B-BAE7B3DD09C4}"/>
                </a:ext>
              </a:extLst>
            </p:cNvPr>
            <p:cNvSpPr txBox="1"/>
            <p:nvPr/>
          </p:nvSpPr>
          <p:spPr>
            <a:xfrm>
              <a:off x="1083720" y="1817439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O primeiro elemento tem índice 0, o segundo tem índice 1 e assim por diante, até n-1;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9F501ED-5434-A586-3B9B-6AA2D4E643F6}"/>
              </a:ext>
            </a:extLst>
          </p:cNvPr>
          <p:cNvGrpSpPr/>
          <p:nvPr/>
        </p:nvGrpSpPr>
        <p:grpSpPr>
          <a:xfrm>
            <a:off x="395536" y="3792917"/>
            <a:ext cx="3956839" cy="427632"/>
            <a:chOff x="1083720" y="2266453"/>
            <a:chExt cx="3956839" cy="427632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B5C4B664-F1F9-5F63-23A9-F1050EE8FE52}"/>
                </a:ext>
              </a:extLst>
            </p:cNvPr>
            <p:cNvSpPr/>
            <p:nvPr/>
          </p:nvSpPr>
          <p:spPr>
            <a:xfrm>
              <a:off x="1083720" y="2266453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A97446D5-9ED5-4229-CA1E-C474FF3A9143}"/>
                </a:ext>
              </a:extLst>
            </p:cNvPr>
            <p:cNvSpPr txBox="1"/>
            <p:nvPr/>
          </p:nvSpPr>
          <p:spPr>
            <a:xfrm>
              <a:off x="1083720" y="2266453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Pode se alterar o valor de um elemento de uma lista, acessando seu índice e atribuindo um novo valor;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5B44980-D648-8D89-68C8-6BF7A0072D06}"/>
              </a:ext>
            </a:extLst>
          </p:cNvPr>
          <p:cNvGrpSpPr/>
          <p:nvPr/>
        </p:nvGrpSpPr>
        <p:grpSpPr>
          <a:xfrm>
            <a:off x="395536" y="4369161"/>
            <a:ext cx="3956839" cy="427632"/>
            <a:chOff x="1083720" y="2715468"/>
            <a:chExt cx="3956839" cy="427632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CADC9F2B-D2EF-5F9D-B8E0-8C0607993038}"/>
                </a:ext>
              </a:extLst>
            </p:cNvPr>
            <p:cNvSpPr/>
            <p:nvPr/>
          </p:nvSpPr>
          <p:spPr>
            <a:xfrm>
              <a:off x="1083720" y="2715468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A7FD8C2F-B70A-E8FD-211C-C5F607E5898C}"/>
                </a:ext>
              </a:extLst>
            </p:cNvPr>
            <p:cNvSpPr txBox="1"/>
            <p:nvPr/>
          </p:nvSpPr>
          <p:spPr>
            <a:xfrm>
              <a:off x="1083720" y="2715468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Pode ser incluir novos itens na lista usando o método “</a:t>
              </a:r>
              <a:r>
                <a:rPr lang="pt-BR" sz="1200" kern="1200" dirty="0" err="1"/>
                <a:t>append</a:t>
              </a:r>
              <a:r>
                <a:rPr lang="pt-BR" sz="1200" kern="1200" dirty="0"/>
                <a:t>()”;</a:t>
              </a: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8FFEAEB3-65F5-9726-BB9C-766074B84CEC}"/>
              </a:ext>
            </a:extLst>
          </p:cNvPr>
          <p:cNvGrpSpPr/>
          <p:nvPr/>
        </p:nvGrpSpPr>
        <p:grpSpPr>
          <a:xfrm>
            <a:off x="395536" y="4945405"/>
            <a:ext cx="3956839" cy="427632"/>
            <a:chOff x="1083720" y="3164482"/>
            <a:chExt cx="3956839" cy="427632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B66BE56A-EBAE-2B4F-7055-6699DE9FABD7}"/>
                </a:ext>
              </a:extLst>
            </p:cNvPr>
            <p:cNvSpPr/>
            <p:nvPr/>
          </p:nvSpPr>
          <p:spPr>
            <a:xfrm>
              <a:off x="1083720" y="3164482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BDA48CD4-FC75-52B6-7A0C-1B6E1A7FC6A7}"/>
                </a:ext>
              </a:extLst>
            </p:cNvPr>
            <p:cNvSpPr txBox="1"/>
            <p:nvPr/>
          </p:nvSpPr>
          <p:spPr>
            <a:xfrm>
              <a:off x="1083720" y="3164482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Pode se verificar o tamanho da lista com o operador “</a:t>
              </a:r>
              <a:r>
                <a:rPr lang="pt-BR" sz="1200" kern="1200" dirty="0" err="1"/>
                <a:t>len</a:t>
              </a:r>
              <a:r>
                <a:rPr lang="pt-BR" sz="1200" kern="1200" dirty="0"/>
                <a:t>”;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B21CA92-90C6-6ABA-FF5E-87C2071C1A75}"/>
              </a:ext>
            </a:extLst>
          </p:cNvPr>
          <p:cNvGrpSpPr/>
          <p:nvPr/>
        </p:nvGrpSpPr>
        <p:grpSpPr>
          <a:xfrm>
            <a:off x="395536" y="5521648"/>
            <a:ext cx="3956839" cy="427632"/>
            <a:chOff x="1083720" y="3613497"/>
            <a:chExt cx="3956839" cy="427632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8C8C9C8B-D4CE-0CD9-AC53-0B1624A3F742}"/>
                </a:ext>
              </a:extLst>
            </p:cNvPr>
            <p:cNvSpPr/>
            <p:nvPr/>
          </p:nvSpPr>
          <p:spPr>
            <a:xfrm>
              <a:off x="1083720" y="3613497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A5D7AA15-F015-74D1-63F2-40B558108B74}"/>
                </a:ext>
              </a:extLst>
            </p:cNvPr>
            <p:cNvSpPr txBox="1"/>
            <p:nvPr/>
          </p:nvSpPr>
          <p:spPr>
            <a:xfrm>
              <a:off x="1083720" y="3613497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Pode ser remover um item da lista usando o método “remove()”;</a:t>
              </a:r>
            </a:p>
          </p:txBody>
        </p:sp>
      </p:grpSp>
      <p:pic>
        <p:nvPicPr>
          <p:cNvPr id="32" name="Imagem 31">
            <a:extLst>
              <a:ext uri="{FF2B5EF4-FFF2-40B4-BE49-F238E27FC236}">
                <a16:creationId xmlns:a16="http://schemas.microsoft.com/office/drawing/2014/main" id="{1FAE5076-31C3-3AD1-8C6E-8BF441E99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400"/>
          <a:stretch/>
        </p:blipFill>
        <p:spPr>
          <a:xfrm>
            <a:off x="4444718" y="620688"/>
            <a:ext cx="4470682" cy="20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Listas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1934C2F-F122-0A6C-CC34-7F92788BD729}"/>
              </a:ext>
            </a:extLst>
          </p:cNvPr>
          <p:cNvGrpSpPr/>
          <p:nvPr/>
        </p:nvGrpSpPr>
        <p:grpSpPr>
          <a:xfrm>
            <a:off x="395536" y="980728"/>
            <a:ext cx="3956839" cy="427632"/>
            <a:chOff x="1083720" y="21381"/>
            <a:chExt cx="3956839" cy="427632"/>
          </a:xfrm>
        </p:grpSpPr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99AD6B56-F0D3-4F51-54AF-759075F9ED7B}"/>
                </a:ext>
              </a:extLst>
            </p:cNvPr>
            <p:cNvSpPr/>
            <p:nvPr/>
          </p:nvSpPr>
          <p:spPr>
            <a:xfrm>
              <a:off x="1083720" y="21381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7F41B763-11A3-D58C-6F69-4BA8F2E75B5D}"/>
                </a:ext>
              </a:extLst>
            </p:cNvPr>
            <p:cNvSpPr txBox="1"/>
            <p:nvPr/>
          </p:nvSpPr>
          <p:spPr>
            <a:xfrm>
              <a:off x="1083720" y="21381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São estruturas de dados compostas;</a:t>
              </a: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8DA0917-4EF2-212D-4DF9-3468D16470C6}"/>
              </a:ext>
            </a:extLst>
          </p:cNvPr>
          <p:cNvGrpSpPr/>
          <p:nvPr/>
        </p:nvGrpSpPr>
        <p:grpSpPr>
          <a:xfrm>
            <a:off x="395536" y="1487941"/>
            <a:ext cx="3956839" cy="427632"/>
            <a:chOff x="1083720" y="470396"/>
            <a:chExt cx="3956839" cy="427632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570C73D1-0C8A-FB72-34DF-50A9CDF8CC8E}"/>
                </a:ext>
              </a:extLst>
            </p:cNvPr>
            <p:cNvSpPr/>
            <p:nvPr/>
          </p:nvSpPr>
          <p:spPr>
            <a:xfrm>
              <a:off x="1083720" y="470396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8965C6AF-7FE6-1426-0246-8178339D673C}"/>
                </a:ext>
              </a:extLst>
            </p:cNvPr>
            <p:cNvSpPr txBox="1"/>
            <p:nvPr/>
          </p:nvSpPr>
          <p:spPr>
            <a:xfrm>
              <a:off x="1083720" y="470396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Permitem armazenar uma coleção de elementos de diferentes tipos;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7BFA50D-2D0F-FD25-863C-C46DD16BC75D}"/>
              </a:ext>
            </a:extLst>
          </p:cNvPr>
          <p:cNvGrpSpPr/>
          <p:nvPr/>
        </p:nvGrpSpPr>
        <p:grpSpPr>
          <a:xfrm>
            <a:off x="395536" y="2064185"/>
            <a:ext cx="3956839" cy="427632"/>
            <a:chOff x="1083720" y="919410"/>
            <a:chExt cx="3956839" cy="427632"/>
          </a:xfrm>
        </p:grpSpPr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03E8B34B-52D8-D19A-69CE-CA0FAA4B977C}"/>
                </a:ext>
              </a:extLst>
            </p:cNvPr>
            <p:cNvSpPr/>
            <p:nvPr/>
          </p:nvSpPr>
          <p:spPr>
            <a:xfrm>
              <a:off x="1083720" y="919410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C6B3CC99-B1CC-1D14-886F-D9CABC923193}"/>
                </a:ext>
              </a:extLst>
            </p:cNvPr>
            <p:cNvSpPr txBox="1"/>
            <p:nvPr/>
          </p:nvSpPr>
          <p:spPr>
            <a:xfrm>
              <a:off x="1083720" y="919410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A declaração de uma lista é feita entre colchetes [];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686F4E75-ED30-ACA9-15AB-04D5C4F16AB3}"/>
              </a:ext>
            </a:extLst>
          </p:cNvPr>
          <p:cNvGrpSpPr/>
          <p:nvPr/>
        </p:nvGrpSpPr>
        <p:grpSpPr>
          <a:xfrm>
            <a:off x="395536" y="2640429"/>
            <a:ext cx="3956839" cy="427632"/>
            <a:chOff x="1083720" y="1368424"/>
            <a:chExt cx="3956839" cy="427632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C32F7F5D-4D4F-B1B7-5932-763B8C411AF8}"/>
                </a:ext>
              </a:extLst>
            </p:cNvPr>
            <p:cNvSpPr/>
            <p:nvPr/>
          </p:nvSpPr>
          <p:spPr>
            <a:xfrm>
              <a:off x="1083720" y="1368424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76F78AFD-5309-04F8-D111-0CEE6991DFC1}"/>
                </a:ext>
              </a:extLst>
            </p:cNvPr>
            <p:cNvSpPr txBox="1"/>
            <p:nvPr/>
          </p:nvSpPr>
          <p:spPr>
            <a:xfrm>
              <a:off x="1083720" y="1368424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O acesso aos elementos da lista é feito através de seu índice;</a:t>
              </a: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B9953647-DED8-FC79-B99D-31E5B2E2E320}"/>
              </a:ext>
            </a:extLst>
          </p:cNvPr>
          <p:cNvGrpSpPr/>
          <p:nvPr/>
        </p:nvGrpSpPr>
        <p:grpSpPr>
          <a:xfrm>
            <a:off x="395536" y="3216673"/>
            <a:ext cx="3956839" cy="427632"/>
            <a:chOff x="1083720" y="1817439"/>
            <a:chExt cx="3956839" cy="427632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DC5254C0-5311-98D2-3496-1164292FED1E}"/>
                </a:ext>
              </a:extLst>
            </p:cNvPr>
            <p:cNvSpPr/>
            <p:nvPr/>
          </p:nvSpPr>
          <p:spPr>
            <a:xfrm>
              <a:off x="1083720" y="1817439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1B2179A3-C9E9-C5C4-CF7B-BAE7B3DD09C4}"/>
                </a:ext>
              </a:extLst>
            </p:cNvPr>
            <p:cNvSpPr txBox="1"/>
            <p:nvPr/>
          </p:nvSpPr>
          <p:spPr>
            <a:xfrm>
              <a:off x="1083720" y="1817439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O primeiro elemento tem índice 0, o segundo tem índice 1 e assim por diante, até n-1;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9F501ED-5434-A586-3B9B-6AA2D4E643F6}"/>
              </a:ext>
            </a:extLst>
          </p:cNvPr>
          <p:cNvGrpSpPr/>
          <p:nvPr/>
        </p:nvGrpSpPr>
        <p:grpSpPr>
          <a:xfrm>
            <a:off x="395536" y="3792917"/>
            <a:ext cx="3956839" cy="427632"/>
            <a:chOff x="1083720" y="2266453"/>
            <a:chExt cx="3956839" cy="427632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B5C4B664-F1F9-5F63-23A9-F1050EE8FE52}"/>
                </a:ext>
              </a:extLst>
            </p:cNvPr>
            <p:cNvSpPr/>
            <p:nvPr/>
          </p:nvSpPr>
          <p:spPr>
            <a:xfrm>
              <a:off x="1083720" y="2266453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A97446D5-9ED5-4229-CA1E-C474FF3A9143}"/>
                </a:ext>
              </a:extLst>
            </p:cNvPr>
            <p:cNvSpPr txBox="1"/>
            <p:nvPr/>
          </p:nvSpPr>
          <p:spPr>
            <a:xfrm>
              <a:off x="1083720" y="2266453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Pode se alterar o valor de um elemento de uma lista, acessando seu índice e atribuindo um novo valor;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5B44980-D648-8D89-68C8-6BF7A0072D06}"/>
              </a:ext>
            </a:extLst>
          </p:cNvPr>
          <p:cNvGrpSpPr/>
          <p:nvPr/>
        </p:nvGrpSpPr>
        <p:grpSpPr>
          <a:xfrm>
            <a:off x="395536" y="4369161"/>
            <a:ext cx="3956839" cy="427632"/>
            <a:chOff x="1083720" y="2715468"/>
            <a:chExt cx="3956839" cy="427632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CADC9F2B-D2EF-5F9D-B8E0-8C0607993038}"/>
                </a:ext>
              </a:extLst>
            </p:cNvPr>
            <p:cNvSpPr/>
            <p:nvPr/>
          </p:nvSpPr>
          <p:spPr>
            <a:xfrm>
              <a:off x="1083720" y="2715468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A7FD8C2F-B70A-E8FD-211C-C5F607E5898C}"/>
                </a:ext>
              </a:extLst>
            </p:cNvPr>
            <p:cNvSpPr txBox="1"/>
            <p:nvPr/>
          </p:nvSpPr>
          <p:spPr>
            <a:xfrm>
              <a:off x="1083720" y="2715468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Pode ser incluir novos itens na lista usando o método “</a:t>
              </a:r>
              <a:r>
                <a:rPr lang="pt-BR" sz="1200" kern="1200" dirty="0" err="1"/>
                <a:t>append</a:t>
              </a:r>
              <a:r>
                <a:rPr lang="pt-BR" sz="1200" kern="1200" dirty="0"/>
                <a:t>()”;</a:t>
              </a: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8FFEAEB3-65F5-9726-BB9C-766074B84CEC}"/>
              </a:ext>
            </a:extLst>
          </p:cNvPr>
          <p:cNvGrpSpPr/>
          <p:nvPr/>
        </p:nvGrpSpPr>
        <p:grpSpPr>
          <a:xfrm>
            <a:off x="395536" y="4945405"/>
            <a:ext cx="3956839" cy="427632"/>
            <a:chOff x="1083720" y="3164482"/>
            <a:chExt cx="3956839" cy="427632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B66BE56A-EBAE-2B4F-7055-6699DE9FABD7}"/>
                </a:ext>
              </a:extLst>
            </p:cNvPr>
            <p:cNvSpPr/>
            <p:nvPr/>
          </p:nvSpPr>
          <p:spPr>
            <a:xfrm>
              <a:off x="1083720" y="3164482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BDA48CD4-FC75-52B6-7A0C-1B6E1A7FC6A7}"/>
                </a:ext>
              </a:extLst>
            </p:cNvPr>
            <p:cNvSpPr txBox="1"/>
            <p:nvPr/>
          </p:nvSpPr>
          <p:spPr>
            <a:xfrm>
              <a:off x="1083720" y="3164482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Pode se verificar o tamanho da lista com o operador “</a:t>
              </a:r>
              <a:r>
                <a:rPr lang="pt-BR" sz="1200" kern="1200" dirty="0" err="1"/>
                <a:t>len</a:t>
              </a:r>
              <a:r>
                <a:rPr lang="pt-BR" sz="1200" kern="1200" dirty="0"/>
                <a:t>”;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B21CA92-90C6-6ABA-FF5E-87C2071C1A75}"/>
              </a:ext>
            </a:extLst>
          </p:cNvPr>
          <p:cNvGrpSpPr/>
          <p:nvPr/>
        </p:nvGrpSpPr>
        <p:grpSpPr>
          <a:xfrm>
            <a:off x="395536" y="5521648"/>
            <a:ext cx="3956839" cy="427632"/>
            <a:chOff x="1083720" y="3613497"/>
            <a:chExt cx="3956839" cy="427632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8C8C9C8B-D4CE-0CD9-AC53-0B1624A3F742}"/>
                </a:ext>
              </a:extLst>
            </p:cNvPr>
            <p:cNvSpPr/>
            <p:nvPr/>
          </p:nvSpPr>
          <p:spPr>
            <a:xfrm>
              <a:off x="1083720" y="3613497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A5D7AA15-F015-74D1-63F2-40B558108B74}"/>
                </a:ext>
              </a:extLst>
            </p:cNvPr>
            <p:cNvSpPr txBox="1"/>
            <p:nvPr/>
          </p:nvSpPr>
          <p:spPr>
            <a:xfrm>
              <a:off x="1083720" y="3613497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Pode ser remover um item da lista usando o método “remove()”;</a:t>
              </a:r>
            </a:p>
          </p:txBody>
        </p:sp>
      </p:grpSp>
      <p:pic>
        <p:nvPicPr>
          <p:cNvPr id="32" name="Imagem 31">
            <a:extLst>
              <a:ext uri="{FF2B5EF4-FFF2-40B4-BE49-F238E27FC236}">
                <a16:creationId xmlns:a16="http://schemas.microsoft.com/office/drawing/2014/main" id="{1FAE5076-31C3-3AD1-8C6E-8BF441E99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242"/>
          <a:stretch/>
        </p:blipFill>
        <p:spPr>
          <a:xfrm>
            <a:off x="4444718" y="620689"/>
            <a:ext cx="4470682" cy="269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31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Listas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1934C2F-F122-0A6C-CC34-7F92788BD729}"/>
              </a:ext>
            </a:extLst>
          </p:cNvPr>
          <p:cNvGrpSpPr/>
          <p:nvPr/>
        </p:nvGrpSpPr>
        <p:grpSpPr>
          <a:xfrm>
            <a:off x="395536" y="980728"/>
            <a:ext cx="3956839" cy="427632"/>
            <a:chOff x="1083720" y="21381"/>
            <a:chExt cx="3956839" cy="427632"/>
          </a:xfrm>
        </p:grpSpPr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99AD6B56-F0D3-4F51-54AF-759075F9ED7B}"/>
                </a:ext>
              </a:extLst>
            </p:cNvPr>
            <p:cNvSpPr/>
            <p:nvPr/>
          </p:nvSpPr>
          <p:spPr>
            <a:xfrm>
              <a:off x="1083720" y="21381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7F41B763-11A3-D58C-6F69-4BA8F2E75B5D}"/>
                </a:ext>
              </a:extLst>
            </p:cNvPr>
            <p:cNvSpPr txBox="1"/>
            <p:nvPr/>
          </p:nvSpPr>
          <p:spPr>
            <a:xfrm>
              <a:off x="1083720" y="21381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São estruturas de dados compostas;</a:t>
              </a: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8DA0917-4EF2-212D-4DF9-3468D16470C6}"/>
              </a:ext>
            </a:extLst>
          </p:cNvPr>
          <p:cNvGrpSpPr/>
          <p:nvPr/>
        </p:nvGrpSpPr>
        <p:grpSpPr>
          <a:xfrm>
            <a:off x="395536" y="1487941"/>
            <a:ext cx="3956839" cy="427632"/>
            <a:chOff x="1083720" y="470396"/>
            <a:chExt cx="3956839" cy="427632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570C73D1-0C8A-FB72-34DF-50A9CDF8CC8E}"/>
                </a:ext>
              </a:extLst>
            </p:cNvPr>
            <p:cNvSpPr/>
            <p:nvPr/>
          </p:nvSpPr>
          <p:spPr>
            <a:xfrm>
              <a:off x="1083720" y="470396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8965C6AF-7FE6-1426-0246-8178339D673C}"/>
                </a:ext>
              </a:extLst>
            </p:cNvPr>
            <p:cNvSpPr txBox="1"/>
            <p:nvPr/>
          </p:nvSpPr>
          <p:spPr>
            <a:xfrm>
              <a:off x="1083720" y="470396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Permitem armazenar uma coleção de elementos de diferentes tipos;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7BFA50D-2D0F-FD25-863C-C46DD16BC75D}"/>
              </a:ext>
            </a:extLst>
          </p:cNvPr>
          <p:cNvGrpSpPr/>
          <p:nvPr/>
        </p:nvGrpSpPr>
        <p:grpSpPr>
          <a:xfrm>
            <a:off x="395536" y="2064185"/>
            <a:ext cx="3956839" cy="427632"/>
            <a:chOff x="1083720" y="919410"/>
            <a:chExt cx="3956839" cy="427632"/>
          </a:xfrm>
        </p:grpSpPr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03E8B34B-52D8-D19A-69CE-CA0FAA4B977C}"/>
                </a:ext>
              </a:extLst>
            </p:cNvPr>
            <p:cNvSpPr/>
            <p:nvPr/>
          </p:nvSpPr>
          <p:spPr>
            <a:xfrm>
              <a:off x="1083720" y="919410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C6B3CC99-B1CC-1D14-886F-D9CABC923193}"/>
                </a:ext>
              </a:extLst>
            </p:cNvPr>
            <p:cNvSpPr txBox="1"/>
            <p:nvPr/>
          </p:nvSpPr>
          <p:spPr>
            <a:xfrm>
              <a:off x="1083720" y="919410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A declaração de uma lista é feita entre colchetes [];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686F4E75-ED30-ACA9-15AB-04D5C4F16AB3}"/>
              </a:ext>
            </a:extLst>
          </p:cNvPr>
          <p:cNvGrpSpPr/>
          <p:nvPr/>
        </p:nvGrpSpPr>
        <p:grpSpPr>
          <a:xfrm>
            <a:off x="395536" y="2640429"/>
            <a:ext cx="3956839" cy="427632"/>
            <a:chOff x="1083720" y="1368424"/>
            <a:chExt cx="3956839" cy="427632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C32F7F5D-4D4F-B1B7-5932-763B8C411AF8}"/>
                </a:ext>
              </a:extLst>
            </p:cNvPr>
            <p:cNvSpPr/>
            <p:nvPr/>
          </p:nvSpPr>
          <p:spPr>
            <a:xfrm>
              <a:off x="1083720" y="1368424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76F78AFD-5309-04F8-D111-0CEE6991DFC1}"/>
                </a:ext>
              </a:extLst>
            </p:cNvPr>
            <p:cNvSpPr txBox="1"/>
            <p:nvPr/>
          </p:nvSpPr>
          <p:spPr>
            <a:xfrm>
              <a:off x="1083720" y="1368424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O acesso aos elementos da lista é feito através de seu índice;</a:t>
              </a: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B9953647-DED8-FC79-B99D-31E5B2E2E320}"/>
              </a:ext>
            </a:extLst>
          </p:cNvPr>
          <p:cNvGrpSpPr/>
          <p:nvPr/>
        </p:nvGrpSpPr>
        <p:grpSpPr>
          <a:xfrm>
            <a:off x="395536" y="3216673"/>
            <a:ext cx="3956839" cy="427632"/>
            <a:chOff x="1083720" y="1817439"/>
            <a:chExt cx="3956839" cy="427632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DC5254C0-5311-98D2-3496-1164292FED1E}"/>
                </a:ext>
              </a:extLst>
            </p:cNvPr>
            <p:cNvSpPr/>
            <p:nvPr/>
          </p:nvSpPr>
          <p:spPr>
            <a:xfrm>
              <a:off x="1083720" y="1817439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1B2179A3-C9E9-C5C4-CF7B-BAE7B3DD09C4}"/>
                </a:ext>
              </a:extLst>
            </p:cNvPr>
            <p:cNvSpPr txBox="1"/>
            <p:nvPr/>
          </p:nvSpPr>
          <p:spPr>
            <a:xfrm>
              <a:off x="1083720" y="1817439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O primeiro elemento tem índice 0, o segundo tem índice 1 e assim por diante, até n-1;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9F501ED-5434-A586-3B9B-6AA2D4E643F6}"/>
              </a:ext>
            </a:extLst>
          </p:cNvPr>
          <p:cNvGrpSpPr/>
          <p:nvPr/>
        </p:nvGrpSpPr>
        <p:grpSpPr>
          <a:xfrm>
            <a:off x="395536" y="3792917"/>
            <a:ext cx="3956839" cy="427632"/>
            <a:chOff x="1083720" y="2266453"/>
            <a:chExt cx="3956839" cy="427632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B5C4B664-F1F9-5F63-23A9-F1050EE8FE52}"/>
                </a:ext>
              </a:extLst>
            </p:cNvPr>
            <p:cNvSpPr/>
            <p:nvPr/>
          </p:nvSpPr>
          <p:spPr>
            <a:xfrm>
              <a:off x="1083720" y="2266453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A97446D5-9ED5-4229-CA1E-C474FF3A9143}"/>
                </a:ext>
              </a:extLst>
            </p:cNvPr>
            <p:cNvSpPr txBox="1"/>
            <p:nvPr/>
          </p:nvSpPr>
          <p:spPr>
            <a:xfrm>
              <a:off x="1083720" y="2266453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Pode se alterar o valor de um elemento de uma lista, acessando seu índice e atribuindo um novo valor;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5B44980-D648-8D89-68C8-6BF7A0072D06}"/>
              </a:ext>
            </a:extLst>
          </p:cNvPr>
          <p:cNvGrpSpPr/>
          <p:nvPr/>
        </p:nvGrpSpPr>
        <p:grpSpPr>
          <a:xfrm>
            <a:off x="395536" y="4369161"/>
            <a:ext cx="3956839" cy="427632"/>
            <a:chOff x="1083720" y="2715468"/>
            <a:chExt cx="3956839" cy="427632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CADC9F2B-D2EF-5F9D-B8E0-8C0607993038}"/>
                </a:ext>
              </a:extLst>
            </p:cNvPr>
            <p:cNvSpPr/>
            <p:nvPr/>
          </p:nvSpPr>
          <p:spPr>
            <a:xfrm>
              <a:off x="1083720" y="2715468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A7FD8C2F-B70A-E8FD-211C-C5F607E5898C}"/>
                </a:ext>
              </a:extLst>
            </p:cNvPr>
            <p:cNvSpPr txBox="1"/>
            <p:nvPr/>
          </p:nvSpPr>
          <p:spPr>
            <a:xfrm>
              <a:off x="1083720" y="2715468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Pode ser incluir novos itens na lista usando o método “</a:t>
              </a:r>
              <a:r>
                <a:rPr lang="pt-BR" sz="1200" kern="1200" dirty="0" err="1"/>
                <a:t>append</a:t>
              </a:r>
              <a:r>
                <a:rPr lang="pt-BR" sz="1200" kern="1200" dirty="0"/>
                <a:t>()”;</a:t>
              </a: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8FFEAEB3-65F5-9726-BB9C-766074B84CEC}"/>
              </a:ext>
            </a:extLst>
          </p:cNvPr>
          <p:cNvGrpSpPr/>
          <p:nvPr/>
        </p:nvGrpSpPr>
        <p:grpSpPr>
          <a:xfrm>
            <a:off x="395536" y="4945405"/>
            <a:ext cx="3956839" cy="427632"/>
            <a:chOff x="1083720" y="3164482"/>
            <a:chExt cx="3956839" cy="427632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B66BE56A-EBAE-2B4F-7055-6699DE9FABD7}"/>
                </a:ext>
              </a:extLst>
            </p:cNvPr>
            <p:cNvSpPr/>
            <p:nvPr/>
          </p:nvSpPr>
          <p:spPr>
            <a:xfrm>
              <a:off x="1083720" y="3164482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BDA48CD4-FC75-52B6-7A0C-1B6E1A7FC6A7}"/>
                </a:ext>
              </a:extLst>
            </p:cNvPr>
            <p:cNvSpPr txBox="1"/>
            <p:nvPr/>
          </p:nvSpPr>
          <p:spPr>
            <a:xfrm>
              <a:off x="1083720" y="3164482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Pode se verificar o tamanho da lista com o operador “</a:t>
              </a:r>
              <a:r>
                <a:rPr lang="pt-BR" sz="1200" kern="1200" dirty="0" err="1"/>
                <a:t>len</a:t>
              </a:r>
              <a:r>
                <a:rPr lang="pt-BR" sz="1200" kern="1200" dirty="0"/>
                <a:t>”;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B21CA92-90C6-6ABA-FF5E-87C2071C1A75}"/>
              </a:ext>
            </a:extLst>
          </p:cNvPr>
          <p:cNvGrpSpPr/>
          <p:nvPr/>
        </p:nvGrpSpPr>
        <p:grpSpPr>
          <a:xfrm>
            <a:off x="395536" y="5521648"/>
            <a:ext cx="3956839" cy="427632"/>
            <a:chOff x="1083720" y="3613497"/>
            <a:chExt cx="3956839" cy="427632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8C8C9C8B-D4CE-0CD9-AC53-0B1624A3F742}"/>
                </a:ext>
              </a:extLst>
            </p:cNvPr>
            <p:cNvSpPr/>
            <p:nvPr/>
          </p:nvSpPr>
          <p:spPr>
            <a:xfrm>
              <a:off x="1083720" y="3613497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A5D7AA15-F015-74D1-63F2-40B558108B74}"/>
                </a:ext>
              </a:extLst>
            </p:cNvPr>
            <p:cNvSpPr txBox="1"/>
            <p:nvPr/>
          </p:nvSpPr>
          <p:spPr>
            <a:xfrm>
              <a:off x="1083720" y="3613497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Pode ser remover um item da lista usando o método “remove()”;</a:t>
              </a:r>
            </a:p>
          </p:txBody>
        </p:sp>
      </p:grpSp>
      <p:pic>
        <p:nvPicPr>
          <p:cNvPr id="32" name="Imagem 31">
            <a:extLst>
              <a:ext uri="{FF2B5EF4-FFF2-40B4-BE49-F238E27FC236}">
                <a16:creationId xmlns:a16="http://schemas.microsoft.com/office/drawing/2014/main" id="{1FAE5076-31C3-3AD1-8C6E-8BF441E99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631"/>
          <a:stretch/>
        </p:blipFill>
        <p:spPr>
          <a:xfrm>
            <a:off x="4444718" y="620688"/>
            <a:ext cx="4470682" cy="432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10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Listas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1934C2F-F122-0A6C-CC34-7F92788BD729}"/>
              </a:ext>
            </a:extLst>
          </p:cNvPr>
          <p:cNvGrpSpPr/>
          <p:nvPr/>
        </p:nvGrpSpPr>
        <p:grpSpPr>
          <a:xfrm>
            <a:off x="395536" y="980728"/>
            <a:ext cx="3956839" cy="427632"/>
            <a:chOff x="1083720" y="21381"/>
            <a:chExt cx="3956839" cy="427632"/>
          </a:xfrm>
        </p:grpSpPr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99AD6B56-F0D3-4F51-54AF-759075F9ED7B}"/>
                </a:ext>
              </a:extLst>
            </p:cNvPr>
            <p:cNvSpPr/>
            <p:nvPr/>
          </p:nvSpPr>
          <p:spPr>
            <a:xfrm>
              <a:off x="1083720" y="21381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7F41B763-11A3-D58C-6F69-4BA8F2E75B5D}"/>
                </a:ext>
              </a:extLst>
            </p:cNvPr>
            <p:cNvSpPr txBox="1"/>
            <p:nvPr/>
          </p:nvSpPr>
          <p:spPr>
            <a:xfrm>
              <a:off x="1083720" y="21381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São estruturas de dados compostas;</a:t>
              </a: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8DA0917-4EF2-212D-4DF9-3468D16470C6}"/>
              </a:ext>
            </a:extLst>
          </p:cNvPr>
          <p:cNvGrpSpPr/>
          <p:nvPr/>
        </p:nvGrpSpPr>
        <p:grpSpPr>
          <a:xfrm>
            <a:off x="395536" y="1487941"/>
            <a:ext cx="3956839" cy="427632"/>
            <a:chOff x="1083720" y="470396"/>
            <a:chExt cx="3956839" cy="427632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570C73D1-0C8A-FB72-34DF-50A9CDF8CC8E}"/>
                </a:ext>
              </a:extLst>
            </p:cNvPr>
            <p:cNvSpPr/>
            <p:nvPr/>
          </p:nvSpPr>
          <p:spPr>
            <a:xfrm>
              <a:off x="1083720" y="470396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8965C6AF-7FE6-1426-0246-8178339D673C}"/>
                </a:ext>
              </a:extLst>
            </p:cNvPr>
            <p:cNvSpPr txBox="1"/>
            <p:nvPr/>
          </p:nvSpPr>
          <p:spPr>
            <a:xfrm>
              <a:off x="1083720" y="470396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Permitem armazenar uma coleção de elementos de diferentes tipos;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7BFA50D-2D0F-FD25-863C-C46DD16BC75D}"/>
              </a:ext>
            </a:extLst>
          </p:cNvPr>
          <p:cNvGrpSpPr/>
          <p:nvPr/>
        </p:nvGrpSpPr>
        <p:grpSpPr>
          <a:xfrm>
            <a:off x="395536" y="2064185"/>
            <a:ext cx="3956839" cy="427632"/>
            <a:chOff x="1083720" y="919410"/>
            <a:chExt cx="3956839" cy="427632"/>
          </a:xfrm>
        </p:grpSpPr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03E8B34B-52D8-D19A-69CE-CA0FAA4B977C}"/>
                </a:ext>
              </a:extLst>
            </p:cNvPr>
            <p:cNvSpPr/>
            <p:nvPr/>
          </p:nvSpPr>
          <p:spPr>
            <a:xfrm>
              <a:off x="1083720" y="919410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C6B3CC99-B1CC-1D14-886F-D9CABC923193}"/>
                </a:ext>
              </a:extLst>
            </p:cNvPr>
            <p:cNvSpPr txBox="1"/>
            <p:nvPr/>
          </p:nvSpPr>
          <p:spPr>
            <a:xfrm>
              <a:off x="1083720" y="919410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A declaração de uma lista é feita entre colchetes [];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686F4E75-ED30-ACA9-15AB-04D5C4F16AB3}"/>
              </a:ext>
            </a:extLst>
          </p:cNvPr>
          <p:cNvGrpSpPr/>
          <p:nvPr/>
        </p:nvGrpSpPr>
        <p:grpSpPr>
          <a:xfrm>
            <a:off x="395536" y="2640429"/>
            <a:ext cx="3956839" cy="427632"/>
            <a:chOff x="1083720" y="1368424"/>
            <a:chExt cx="3956839" cy="427632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C32F7F5D-4D4F-B1B7-5932-763B8C411AF8}"/>
                </a:ext>
              </a:extLst>
            </p:cNvPr>
            <p:cNvSpPr/>
            <p:nvPr/>
          </p:nvSpPr>
          <p:spPr>
            <a:xfrm>
              <a:off x="1083720" y="1368424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76F78AFD-5309-04F8-D111-0CEE6991DFC1}"/>
                </a:ext>
              </a:extLst>
            </p:cNvPr>
            <p:cNvSpPr txBox="1"/>
            <p:nvPr/>
          </p:nvSpPr>
          <p:spPr>
            <a:xfrm>
              <a:off x="1083720" y="1368424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O acesso aos elementos da lista é feito através de seu índice;</a:t>
              </a: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B9953647-DED8-FC79-B99D-31E5B2E2E320}"/>
              </a:ext>
            </a:extLst>
          </p:cNvPr>
          <p:cNvGrpSpPr/>
          <p:nvPr/>
        </p:nvGrpSpPr>
        <p:grpSpPr>
          <a:xfrm>
            <a:off x="395536" y="3216673"/>
            <a:ext cx="3956839" cy="427632"/>
            <a:chOff x="1083720" y="1817439"/>
            <a:chExt cx="3956839" cy="427632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DC5254C0-5311-98D2-3496-1164292FED1E}"/>
                </a:ext>
              </a:extLst>
            </p:cNvPr>
            <p:cNvSpPr/>
            <p:nvPr/>
          </p:nvSpPr>
          <p:spPr>
            <a:xfrm>
              <a:off x="1083720" y="1817439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1B2179A3-C9E9-C5C4-CF7B-BAE7B3DD09C4}"/>
                </a:ext>
              </a:extLst>
            </p:cNvPr>
            <p:cNvSpPr txBox="1"/>
            <p:nvPr/>
          </p:nvSpPr>
          <p:spPr>
            <a:xfrm>
              <a:off x="1083720" y="1817439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O primeiro elemento tem índice 0, o segundo tem índice 1 e assim por diante, até n-1;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9F501ED-5434-A586-3B9B-6AA2D4E643F6}"/>
              </a:ext>
            </a:extLst>
          </p:cNvPr>
          <p:cNvGrpSpPr/>
          <p:nvPr/>
        </p:nvGrpSpPr>
        <p:grpSpPr>
          <a:xfrm>
            <a:off x="395536" y="3792917"/>
            <a:ext cx="3956839" cy="427632"/>
            <a:chOff x="1083720" y="2266453"/>
            <a:chExt cx="3956839" cy="427632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B5C4B664-F1F9-5F63-23A9-F1050EE8FE52}"/>
                </a:ext>
              </a:extLst>
            </p:cNvPr>
            <p:cNvSpPr/>
            <p:nvPr/>
          </p:nvSpPr>
          <p:spPr>
            <a:xfrm>
              <a:off x="1083720" y="2266453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A97446D5-9ED5-4229-CA1E-C474FF3A9143}"/>
                </a:ext>
              </a:extLst>
            </p:cNvPr>
            <p:cNvSpPr txBox="1"/>
            <p:nvPr/>
          </p:nvSpPr>
          <p:spPr>
            <a:xfrm>
              <a:off x="1083720" y="2266453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Pode se alterar o valor de um elemento de uma lista, acessando seu índice e atribuindo um novo valor;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5B44980-D648-8D89-68C8-6BF7A0072D06}"/>
              </a:ext>
            </a:extLst>
          </p:cNvPr>
          <p:cNvGrpSpPr/>
          <p:nvPr/>
        </p:nvGrpSpPr>
        <p:grpSpPr>
          <a:xfrm>
            <a:off x="395536" y="4369161"/>
            <a:ext cx="3956839" cy="427632"/>
            <a:chOff x="1083720" y="2715468"/>
            <a:chExt cx="3956839" cy="427632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CADC9F2B-D2EF-5F9D-B8E0-8C0607993038}"/>
                </a:ext>
              </a:extLst>
            </p:cNvPr>
            <p:cNvSpPr/>
            <p:nvPr/>
          </p:nvSpPr>
          <p:spPr>
            <a:xfrm>
              <a:off x="1083720" y="2715468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A7FD8C2F-B70A-E8FD-211C-C5F607E5898C}"/>
                </a:ext>
              </a:extLst>
            </p:cNvPr>
            <p:cNvSpPr txBox="1"/>
            <p:nvPr/>
          </p:nvSpPr>
          <p:spPr>
            <a:xfrm>
              <a:off x="1083720" y="2715468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Pode ser incluir novos itens na lista usando o método “</a:t>
              </a:r>
              <a:r>
                <a:rPr lang="pt-BR" sz="1200" kern="1200" dirty="0" err="1"/>
                <a:t>append</a:t>
              </a:r>
              <a:r>
                <a:rPr lang="pt-BR" sz="1200" kern="1200" dirty="0"/>
                <a:t>()”;</a:t>
              </a: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8FFEAEB3-65F5-9726-BB9C-766074B84CEC}"/>
              </a:ext>
            </a:extLst>
          </p:cNvPr>
          <p:cNvGrpSpPr/>
          <p:nvPr/>
        </p:nvGrpSpPr>
        <p:grpSpPr>
          <a:xfrm>
            <a:off x="395536" y="4945405"/>
            <a:ext cx="3956839" cy="427632"/>
            <a:chOff x="1083720" y="3164482"/>
            <a:chExt cx="3956839" cy="427632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B66BE56A-EBAE-2B4F-7055-6699DE9FABD7}"/>
                </a:ext>
              </a:extLst>
            </p:cNvPr>
            <p:cNvSpPr/>
            <p:nvPr/>
          </p:nvSpPr>
          <p:spPr>
            <a:xfrm>
              <a:off x="1083720" y="3164482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BDA48CD4-FC75-52B6-7A0C-1B6E1A7FC6A7}"/>
                </a:ext>
              </a:extLst>
            </p:cNvPr>
            <p:cNvSpPr txBox="1"/>
            <p:nvPr/>
          </p:nvSpPr>
          <p:spPr>
            <a:xfrm>
              <a:off x="1083720" y="3164482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Pode se verificar o tamanho da lista com o operador “</a:t>
              </a:r>
              <a:r>
                <a:rPr lang="pt-BR" sz="1200" kern="1200" dirty="0" err="1"/>
                <a:t>len</a:t>
              </a:r>
              <a:r>
                <a:rPr lang="pt-BR" sz="1200" kern="1200" dirty="0"/>
                <a:t>”;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B21CA92-90C6-6ABA-FF5E-87C2071C1A75}"/>
              </a:ext>
            </a:extLst>
          </p:cNvPr>
          <p:cNvGrpSpPr/>
          <p:nvPr/>
        </p:nvGrpSpPr>
        <p:grpSpPr>
          <a:xfrm>
            <a:off x="395536" y="5521648"/>
            <a:ext cx="3956839" cy="427632"/>
            <a:chOff x="1083720" y="3613497"/>
            <a:chExt cx="3956839" cy="427632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8C8C9C8B-D4CE-0CD9-AC53-0B1624A3F742}"/>
                </a:ext>
              </a:extLst>
            </p:cNvPr>
            <p:cNvSpPr/>
            <p:nvPr/>
          </p:nvSpPr>
          <p:spPr>
            <a:xfrm>
              <a:off x="1083720" y="3613497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A5D7AA15-F015-74D1-63F2-40B558108B74}"/>
                </a:ext>
              </a:extLst>
            </p:cNvPr>
            <p:cNvSpPr txBox="1"/>
            <p:nvPr/>
          </p:nvSpPr>
          <p:spPr>
            <a:xfrm>
              <a:off x="1083720" y="3613497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Pode ser remover um item da lista usando o método “remove()”;</a:t>
              </a:r>
            </a:p>
          </p:txBody>
        </p:sp>
      </p:grpSp>
      <p:pic>
        <p:nvPicPr>
          <p:cNvPr id="32" name="Imagem 31">
            <a:extLst>
              <a:ext uri="{FF2B5EF4-FFF2-40B4-BE49-F238E27FC236}">
                <a16:creationId xmlns:a16="http://schemas.microsoft.com/office/drawing/2014/main" id="{1FAE5076-31C3-3AD1-8C6E-8BF441E99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188"/>
          <a:stretch/>
        </p:blipFill>
        <p:spPr>
          <a:xfrm>
            <a:off x="4444718" y="620689"/>
            <a:ext cx="4470682" cy="490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78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Listas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1934C2F-F122-0A6C-CC34-7F92788BD729}"/>
              </a:ext>
            </a:extLst>
          </p:cNvPr>
          <p:cNvGrpSpPr/>
          <p:nvPr/>
        </p:nvGrpSpPr>
        <p:grpSpPr>
          <a:xfrm>
            <a:off x="395536" y="980728"/>
            <a:ext cx="3956839" cy="427632"/>
            <a:chOff x="1083720" y="21381"/>
            <a:chExt cx="3956839" cy="427632"/>
          </a:xfrm>
        </p:grpSpPr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99AD6B56-F0D3-4F51-54AF-759075F9ED7B}"/>
                </a:ext>
              </a:extLst>
            </p:cNvPr>
            <p:cNvSpPr/>
            <p:nvPr/>
          </p:nvSpPr>
          <p:spPr>
            <a:xfrm>
              <a:off x="1083720" y="21381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7F41B763-11A3-D58C-6F69-4BA8F2E75B5D}"/>
                </a:ext>
              </a:extLst>
            </p:cNvPr>
            <p:cNvSpPr txBox="1"/>
            <p:nvPr/>
          </p:nvSpPr>
          <p:spPr>
            <a:xfrm>
              <a:off x="1083720" y="21381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São estruturas de dados compostas;</a:t>
              </a: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8DA0917-4EF2-212D-4DF9-3468D16470C6}"/>
              </a:ext>
            </a:extLst>
          </p:cNvPr>
          <p:cNvGrpSpPr/>
          <p:nvPr/>
        </p:nvGrpSpPr>
        <p:grpSpPr>
          <a:xfrm>
            <a:off x="395536" y="1487941"/>
            <a:ext cx="3956839" cy="427632"/>
            <a:chOff x="1083720" y="470396"/>
            <a:chExt cx="3956839" cy="427632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570C73D1-0C8A-FB72-34DF-50A9CDF8CC8E}"/>
                </a:ext>
              </a:extLst>
            </p:cNvPr>
            <p:cNvSpPr/>
            <p:nvPr/>
          </p:nvSpPr>
          <p:spPr>
            <a:xfrm>
              <a:off x="1083720" y="470396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8965C6AF-7FE6-1426-0246-8178339D673C}"/>
                </a:ext>
              </a:extLst>
            </p:cNvPr>
            <p:cNvSpPr txBox="1"/>
            <p:nvPr/>
          </p:nvSpPr>
          <p:spPr>
            <a:xfrm>
              <a:off x="1083720" y="470396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Permitem armazenar uma coleção de elementos de diferentes tipos;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7BFA50D-2D0F-FD25-863C-C46DD16BC75D}"/>
              </a:ext>
            </a:extLst>
          </p:cNvPr>
          <p:cNvGrpSpPr/>
          <p:nvPr/>
        </p:nvGrpSpPr>
        <p:grpSpPr>
          <a:xfrm>
            <a:off x="395536" y="2064185"/>
            <a:ext cx="3956839" cy="427632"/>
            <a:chOff x="1083720" y="919410"/>
            <a:chExt cx="3956839" cy="427632"/>
          </a:xfrm>
        </p:grpSpPr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03E8B34B-52D8-D19A-69CE-CA0FAA4B977C}"/>
                </a:ext>
              </a:extLst>
            </p:cNvPr>
            <p:cNvSpPr/>
            <p:nvPr/>
          </p:nvSpPr>
          <p:spPr>
            <a:xfrm>
              <a:off x="1083720" y="919410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C6B3CC99-B1CC-1D14-886F-D9CABC923193}"/>
                </a:ext>
              </a:extLst>
            </p:cNvPr>
            <p:cNvSpPr txBox="1"/>
            <p:nvPr/>
          </p:nvSpPr>
          <p:spPr>
            <a:xfrm>
              <a:off x="1083720" y="919410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A declaração de uma lista é feita entre colchetes [];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686F4E75-ED30-ACA9-15AB-04D5C4F16AB3}"/>
              </a:ext>
            </a:extLst>
          </p:cNvPr>
          <p:cNvGrpSpPr/>
          <p:nvPr/>
        </p:nvGrpSpPr>
        <p:grpSpPr>
          <a:xfrm>
            <a:off x="395536" y="2640429"/>
            <a:ext cx="3956839" cy="427632"/>
            <a:chOff x="1083720" y="1368424"/>
            <a:chExt cx="3956839" cy="427632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C32F7F5D-4D4F-B1B7-5932-763B8C411AF8}"/>
                </a:ext>
              </a:extLst>
            </p:cNvPr>
            <p:cNvSpPr/>
            <p:nvPr/>
          </p:nvSpPr>
          <p:spPr>
            <a:xfrm>
              <a:off x="1083720" y="1368424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76F78AFD-5309-04F8-D111-0CEE6991DFC1}"/>
                </a:ext>
              </a:extLst>
            </p:cNvPr>
            <p:cNvSpPr txBox="1"/>
            <p:nvPr/>
          </p:nvSpPr>
          <p:spPr>
            <a:xfrm>
              <a:off x="1083720" y="1368424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O acesso aos elementos da lista é feito através de seu índice;</a:t>
              </a: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B9953647-DED8-FC79-B99D-31E5B2E2E320}"/>
              </a:ext>
            </a:extLst>
          </p:cNvPr>
          <p:cNvGrpSpPr/>
          <p:nvPr/>
        </p:nvGrpSpPr>
        <p:grpSpPr>
          <a:xfrm>
            <a:off x="395536" y="3216673"/>
            <a:ext cx="3956839" cy="427632"/>
            <a:chOff x="1083720" y="1817439"/>
            <a:chExt cx="3956839" cy="427632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DC5254C0-5311-98D2-3496-1164292FED1E}"/>
                </a:ext>
              </a:extLst>
            </p:cNvPr>
            <p:cNvSpPr/>
            <p:nvPr/>
          </p:nvSpPr>
          <p:spPr>
            <a:xfrm>
              <a:off x="1083720" y="1817439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1B2179A3-C9E9-C5C4-CF7B-BAE7B3DD09C4}"/>
                </a:ext>
              </a:extLst>
            </p:cNvPr>
            <p:cNvSpPr txBox="1"/>
            <p:nvPr/>
          </p:nvSpPr>
          <p:spPr>
            <a:xfrm>
              <a:off x="1083720" y="1817439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O primeiro elemento tem índice 0, o segundo tem índice 1 e assim por diante, até n-1;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9F501ED-5434-A586-3B9B-6AA2D4E643F6}"/>
              </a:ext>
            </a:extLst>
          </p:cNvPr>
          <p:cNvGrpSpPr/>
          <p:nvPr/>
        </p:nvGrpSpPr>
        <p:grpSpPr>
          <a:xfrm>
            <a:off x="395536" y="3792917"/>
            <a:ext cx="3956839" cy="427632"/>
            <a:chOff x="1083720" y="2266453"/>
            <a:chExt cx="3956839" cy="427632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B5C4B664-F1F9-5F63-23A9-F1050EE8FE52}"/>
                </a:ext>
              </a:extLst>
            </p:cNvPr>
            <p:cNvSpPr/>
            <p:nvPr/>
          </p:nvSpPr>
          <p:spPr>
            <a:xfrm>
              <a:off x="1083720" y="2266453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A97446D5-9ED5-4229-CA1E-C474FF3A9143}"/>
                </a:ext>
              </a:extLst>
            </p:cNvPr>
            <p:cNvSpPr txBox="1"/>
            <p:nvPr/>
          </p:nvSpPr>
          <p:spPr>
            <a:xfrm>
              <a:off x="1083720" y="2266453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Pode se alterar o valor de um elemento de uma lista, acessando seu índice e atribuindo um novo valor;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5B44980-D648-8D89-68C8-6BF7A0072D06}"/>
              </a:ext>
            </a:extLst>
          </p:cNvPr>
          <p:cNvGrpSpPr/>
          <p:nvPr/>
        </p:nvGrpSpPr>
        <p:grpSpPr>
          <a:xfrm>
            <a:off x="395536" y="4369161"/>
            <a:ext cx="3956839" cy="427632"/>
            <a:chOff x="1083720" y="2715468"/>
            <a:chExt cx="3956839" cy="427632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CADC9F2B-D2EF-5F9D-B8E0-8C0607993038}"/>
                </a:ext>
              </a:extLst>
            </p:cNvPr>
            <p:cNvSpPr/>
            <p:nvPr/>
          </p:nvSpPr>
          <p:spPr>
            <a:xfrm>
              <a:off x="1083720" y="2715468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A7FD8C2F-B70A-E8FD-211C-C5F607E5898C}"/>
                </a:ext>
              </a:extLst>
            </p:cNvPr>
            <p:cNvSpPr txBox="1"/>
            <p:nvPr/>
          </p:nvSpPr>
          <p:spPr>
            <a:xfrm>
              <a:off x="1083720" y="2715468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Pode ser incluir novos itens na lista usando o método “</a:t>
              </a:r>
              <a:r>
                <a:rPr lang="pt-BR" sz="1200" kern="1200" dirty="0" err="1"/>
                <a:t>append</a:t>
              </a:r>
              <a:r>
                <a:rPr lang="pt-BR" sz="1200" kern="1200" dirty="0"/>
                <a:t>()”;</a:t>
              </a: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8FFEAEB3-65F5-9726-BB9C-766074B84CEC}"/>
              </a:ext>
            </a:extLst>
          </p:cNvPr>
          <p:cNvGrpSpPr/>
          <p:nvPr/>
        </p:nvGrpSpPr>
        <p:grpSpPr>
          <a:xfrm>
            <a:off x="395536" y="4945405"/>
            <a:ext cx="3956839" cy="427632"/>
            <a:chOff x="1083720" y="3164482"/>
            <a:chExt cx="3956839" cy="427632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B66BE56A-EBAE-2B4F-7055-6699DE9FABD7}"/>
                </a:ext>
              </a:extLst>
            </p:cNvPr>
            <p:cNvSpPr/>
            <p:nvPr/>
          </p:nvSpPr>
          <p:spPr>
            <a:xfrm>
              <a:off x="1083720" y="3164482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BDA48CD4-FC75-52B6-7A0C-1B6E1A7FC6A7}"/>
                </a:ext>
              </a:extLst>
            </p:cNvPr>
            <p:cNvSpPr txBox="1"/>
            <p:nvPr/>
          </p:nvSpPr>
          <p:spPr>
            <a:xfrm>
              <a:off x="1083720" y="3164482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Pode se verificar o tamanho da lista com o operador “</a:t>
              </a:r>
              <a:r>
                <a:rPr lang="pt-BR" sz="1200" kern="1200" dirty="0" err="1"/>
                <a:t>len</a:t>
              </a:r>
              <a:r>
                <a:rPr lang="pt-BR" sz="1200" kern="1200" dirty="0"/>
                <a:t>”;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B21CA92-90C6-6ABA-FF5E-87C2071C1A75}"/>
              </a:ext>
            </a:extLst>
          </p:cNvPr>
          <p:cNvGrpSpPr/>
          <p:nvPr/>
        </p:nvGrpSpPr>
        <p:grpSpPr>
          <a:xfrm>
            <a:off x="395536" y="5521648"/>
            <a:ext cx="3956839" cy="427632"/>
            <a:chOff x="1083720" y="3613497"/>
            <a:chExt cx="3956839" cy="427632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8C8C9C8B-D4CE-0CD9-AC53-0B1624A3F742}"/>
                </a:ext>
              </a:extLst>
            </p:cNvPr>
            <p:cNvSpPr/>
            <p:nvPr/>
          </p:nvSpPr>
          <p:spPr>
            <a:xfrm>
              <a:off x="1083720" y="3613497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A5D7AA15-F015-74D1-63F2-40B558108B74}"/>
                </a:ext>
              </a:extLst>
            </p:cNvPr>
            <p:cNvSpPr txBox="1"/>
            <p:nvPr/>
          </p:nvSpPr>
          <p:spPr>
            <a:xfrm>
              <a:off x="1083720" y="3613497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Pode ser remover um item da lista usando o método “remove()”;</a:t>
              </a:r>
            </a:p>
          </p:txBody>
        </p:sp>
      </p:grpSp>
      <p:pic>
        <p:nvPicPr>
          <p:cNvPr id="32" name="Imagem 31">
            <a:extLst>
              <a:ext uri="{FF2B5EF4-FFF2-40B4-BE49-F238E27FC236}">
                <a16:creationId xmlns:a16="http://schemas.microsoft.com/office/drawing/2014/main" id="{1FAE5076-31C3-3AD1-8C6E-8BF441E99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718" y="620688"/>
            <a:ext cx="4470682" cy="551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31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Listas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1934C2F-F122-0A6C-CC34-7F92788BD729}"/>
              </a:ext>
            </a:extLst>
          </p:cNvPr>
          <p:cNvGrpSpPr/>
          <p:nvPr/>
        </p:nvGrpSpPr>
        <p:grpSpPr>
          <a:xfrm>
            <a:off x="395536" y="980728"/>
            <a:ext cx="5400600" cy="427632"/>
            <a:chOff x="1083720" y="21381"/>
            <a:chExt cx="3956839" cy="427632"/>
          </a:xfrm>
        </p:grpSpPr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99AD6B56-F0D3-4F51-54AF-759075F9ED7B}"/>
                </a:ext>
              </a:extLst>
            </p:cNvPr>
            <p:cNvSpPr/>
            <p:nvPr/>
          </p:nvSpPr>
          <p:spPr>
            <a:xfrm>
              <a:off x="1083720" y="21381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7F41B763-11A3-D58C-6F69-4BA8F2E75B5D}"/>
                </a:ext>
              </a:extLst>
            </p:cNvPr>
            <p:cNvSpPr txBox="1"/>
            <p:nvPr/>
          </p:nvSpPr>
          <p:spPr>
            <a:xfrm>
              <a:off x="1083720" y="21381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600" kern="1200" dirty="0"/>
                <a:t>Podemos concatenar duas listas, gerando uma nova lista;</a:t>
              </a:r>
            </a:p>
          </p:txBody>
        </p:sp>
      </p:grpSp>
      <p:sp>
        <p:nvSpPr>
          <p:cNvPr id="28" name="Retângulo 27">
            <a:extLst>
              <a:ext uri="{FF2B5EF4-FFF2-40B4-BE49-F238E27FC236}">
                <a16:creationId xmlns:a16="http://schemas.microsoft.com/office/drawing/2014/main" id="{570C73D1-0C8A-FB72-34DF-50A9CDF8CC8E}"/>
              </a:ext>
            </a:extLst>
          </p:cNvPr>
          <p:cNvSpPr/>
          <p:nvPr/>
        </p:nvSpPr>
        <p:spPr>
          <a:xfrm>
            <a:off x="395536" y="1487941"/>
            <a:ext cx="3956839" cy="4276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B9953647-DED8-FC79-B99D-31E5B2E2E320}"/>
              </a:ext>
            </a:extLst>
          </p:cNvPr>
          <p:cNvGrpSpPr/>
          <p:nvPr/>
        </p:nvGrpSpPr>
        <p:grpSpPr>
          <a:xfrm>
            <a:off x="395536" y="3645024"/>
            <a:ext cx="4608512" cy="427632"/>
            <a:chOff x="1083720" y="1817439"/>
            <a:chExt cx="3956839" cy="427632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DC5254C0-5311-98D2-3496-1164292FED1E}"/>
                </a:ext>
              </a:extLst>
            </p:cNvPr>
            <p:cNvSpPr/>
            <p:nvPr/>
          </p:nvSpPr>
          <p:spPr>
            <a:xfrm>
              <a:off x="1083720" y="1817439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1B2179A3-C9E9-C5C4-CF7B-BAE7B3DD09C4}"/>
                </a:ext>
              </a:extLst>
            </p:cNvPr>
            <p:cNvSpPr txBox="1"/>
            <p:nvPr/>
          </p:nvSpPr>
          <p:spPr>
            <a:xfrm>
              <a:off x="1083720" y="1817439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600" kern="1200" dirty="0"/>
                <a:t>Também podemos percorre a lista livremente, de várias maneiras diferentes;</a:t>
              </a:r>
            </a:p>
          </p:txBody>
        </p:sp>
      </p:grpSp>
      <p:sp>
        <p:nvSpPr>
          <p:cNvPr id="20" name="Retângulo 19">
            <a:extLst>
              <a:ext uri="{FF2B5EF4-FFF2-40B4-BE49-F238E27FC236}">
                <a16:creationId xmlns:a16="http://schemas.microsoft.com/office/drawing/2014/main" id="{B5C4B664-F1F9-5F63-23A9-F1050EE8FE52}"/>
              </a:ext>
            </a:extLst>
          </p:cNvPr>
          <p:cNvSpPr/>
          <p:nvPr/>
        </p:nvSpPr>
        <p:spPr>
          <a:xfrm>
            <a:off x="395536" y="3792917"/>
            <a:ext cx="3956839" cy="4276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1134F5F9-8C17-1300-82E0-3102DAE08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07636"/>
            <a:ext cx="4972050" cy="2152650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30CA6A43-1E1B-5CC8-CB96-4E5EBDC11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513" y="4220548"/>
            <a:ext cx="4042519" cy="2232787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DD1FD820-FA25-BB00-115F-ACB290A21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2276872"/>
            <a:ext cx="3956839" cy="250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42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Listas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99AD6B56-F0D3-4F51-54AF-759075F9ED7B}"/>
              </a:ext>
            </a:extLst>
          </p:cNvPr>
          <p:cNvSpPr/>
          <p:nvPr/>
        </p:nvSpPr>
        <p:spPr>
          <a:xfrm>
            <a:off x="395536" y="980728"/>
            <a:ext cx="6624736" cy="4276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285750" indent="-285750"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dirty="0">
                <a:latin typeface="Gotham HTF"/>
              </a:rPr>
              <a:t>Criando Listas com a função range()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570C73D1-0C8A-FB72-34DF-50A9CDF8CC8E}"/>
              </a:ext>
            </a:extLst>
          </p:cNvPr>
          <p:cNvSpPr/>
          <p:nvPr/>
        </p:nvSpPr>
        <p:spPr>
          <a:xfrm>
            <a:off x="395536" y="1487941"/>
            <a:ext cx="3956839" cy="4276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B5C4B664-F1F9-5F63-23A9-F1050EE8FE52}"/>
              </a:ext>
            </a:extLst>
          </p:cNvPr>
          <p:cNvSpPr/>
          <p:nvPr/>
        </p:nvSpPr>
        <p:spPr>
          <a:xfrm>
            <a:off x="395536" y="3792917"/>
            <a:ext cx="3956839" cy="4276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3028211-73B1-DEFD-4992-6DD0A34A10E7}"/>
              </a:ext>
            </a:extLst>
          </p:cNvPr>
          <p:cNvSpPr txBox="1"/>
          <p:nvPr/>
        </p:nvSpPr>
        <p:spPr>
          <a:xfrm>
            <a:off x="374458" y="1866611"/>
            <a:ext cx="4917621" cy="3290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sz="1400" dirty="0">
                <a:latin typeface="Gotham HTF Light"/>
                <a:cs typeface="Gotham HTF Light"/>
              </a:rPr>
              <a:t>A </a:t>
            </a:r>
            <a:r>
              <a:rPr lang="en-US" sz="1400" dirty="0" err="1">
                <a:latin typeface="Gotham HTF Light"/>
                <a:cs typeface="Gotham HTF Light"/>
              </a:rPr>
              <a:t>função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b="1" dirty="0">
                <a:latin typeface="Gotham HTF Light"/>
                <a:cs typeface="Gotham HTF Light"/>
              </a:rPr>
              <a:t>range()</a:t>
            </a:r>
            <a:r>
              <a:rPr lang="en-US" sz="1400" dirty="0">
                <a:latin typeface="Gotham HTF Light"/>
                <a:cs typeface="Gotham HTF Light"/>
              </a:rPr>
              <a:t> define um interval de </a:t>
            </a:r>
            <a:r>
              <a:rPr lang="en-US" sz="1400" dirty="0" err="1">
                <a:latin typeface="Gotham HTF Light"/>
                <a:cs typeface="Gotham HTF Light"/>
              </a:rPr>
              <a:t>valores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dirty="0" err="1">
                <a:latin typeface="Gotham HTF Light"/>
                <a:cs typeface="Gotham HTF Light"/>
              </a:rPr>
              <a:t>inteiros</a:t>
            </a:r>
            <a:r>
              <a:rPr lang="en-US" sz="1400" dirty="0">
                <a:latin typeface="Gotham HTF Light"/>
                <a:cs typeface="Gotham HTF Light"/>
              </a:rPr>
              <a:t>;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endParaRPr lang="en-US" sz="1400" dirty="0">
              <a:latin typeface="Gotham HTF Light"/>
              <a:cs typeface="Gotham HTF Light"/>
            </a:endParaRP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sz="1400" dirty="0" err="1">
                <a:latin typeface="Gotham HTF Light"/>
                <a:cs typeface="Gotham HTF Light"/>
              </a:rPr>
              <a:t>Associada</a:t>
            </a:r>
            <a:r>
              <a:rPr lang="en-US" sz="1400" dirty="0">
                <a:latin typeface="Gotham HTF Light"/>
                <a:cs typeface="Gotham HTF Light"/>
              </a:rPr>
              <a:t> com a </a:t>
            </a:r>
            <a:r>
              <a:rPr lang="en-US" sz="1400" dirty="0" err="1">
                <a:latin typeface="Gotham HTF Light"/>
                <a:cs typeface="Gotham HTF Light"/>
              </a:rPr>
              <a:t>função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b="1" dirty="0">
                <a:latin typeface="Gotham HTF Light"/>
                <a:cs typeface="Gotham HTF Light"/>
              </a:rPr>
              <a:t>list()</a:t>
            </a:r>
            <a:r>
              <a:rPr lang="en-US" sz="1400" dirty="0">
                <a:latin typeface="Gotham HTF Light"/>
                <a:cs typeface="Gotham HTF Light"/>
              </a:rPr>
              <a:t>, </a:t>
            </a:r>
            <a:r>
              <a:rPr lang="en-US" sz="1400" dirty="0" err="1">
                <a:latin typeface="Gotham HTF Light"/>
                <a:cs typeface="Gotham HTF Light"/>
              </a:rPr>
              <a:t>cria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dirty="0" err="1">
                <a:latin typeface="Gotham HTF Light"/>
                <a:cs typeface="Gotham HTF Light"/>
              </a:rPr>
              <a:t>uma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dirty="0" err="1">
                <a:latin typeface="Gotham HTF Light"/>
                <a:cs typeface="Gotham HTF Light"/>
              </a:rPr>
              <a:t>lista</a:t>
            </a:r>
            <a:r>
              <a:rPr lang="en-US" sz="1400" dirty="0">
                <a:latin typeface="Gotham HTF Light"/>
                <a:cs typeface="Gotham HTF Light"/>
              </a:rPr>
              <a:t> com </a:t>
            </a:r>
            <a:r>
              <a:rPr lang="en-US" sz="1400" dirty="0" err="1">
                <a:latin typeface="Gotham HTF Light"/>
                <a:cs typeface="Gotham HTF Light"/>
              </a:rPr>
              <a:t>valores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dirty="0" err="1">
                <a:latin typeface="Gotham HTF Light"/>
                <a:cs typeface="Gotham HTF Light"/>
              </a:rPr>
              <a:t>dentro</a:t>
            </a:r>
            <a:r>
              <a:rPr lang="en-US" sz="1400" dirty="0">
                <a:latin typeface="Gotham HTF Light"/>
                <a:cs typeface="Gotham HTF Light"/>
              </a:rPr>
              <a:t> do interval </a:t>
            </a:r>
            <a:r>
              <a:rPr lang="en-US" sz="1400" dirty="0" err="1">
                <a:latin typeface="Gotham HTF Light"/>
                <a:cs typeface="Gotham HTF Light"/>
              </a:rPr>
              <a:t>definido</a:t>
            </a:r>
            <a:r>
              <a:rPr lang="en-US" sz="1400" dirty="0">
                <a:latin typeface="Gotham HTF Light"/>
                <a:cs typeface="Gotham HTF Light"/>
              </a:rPr>
              <a:t> pela </a:t>
            </a:r>
            <a:r>
              <a:rPr lang="en-US" sz="1400" b="1" dirty="0">
                <a:latin typeface="Gotham HTF Light"/>
                <a:cs typeface="Gotham HTF Light"/>
              </a:rPr>
              <a:t>range();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endParaRPr lang="en-US" sz="1400" b="1" dirty="0">
              <a:latin typeface="Gotham HTF Light"/>
              <a:cs typeface="Gotham HTF Light"/>
            </a:endParaRP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sz="1400" dirty="0">
                <a:latin typeface="Gotham HTF Light"/>
                <a:cs typeface="Gotham HTF Light"/>
              </a:rPr>
              <a:t>A </a:t>
            </a:r>
            <a:r>
              <a:rPr lang="en-US" sz="1400" dirty="0" err="1">
                <a:latin typeface="Gotham HTF Light"/>
                <a:cs typeface="Gotham HTF Light"/>
              </a:rPr>
              <a:t>função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b="1" dirty="0">
                <a:latin typeface="Gotham HTF Light"/>
                <a:cs typeface="Gotham HTF Light"/>
              </a:rPr>
              <a:t>range()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dirty="0" err="1">
                <a:latin typeface="Gotham HTF Light"/>
                <a:cs typeface="Gotham HTF Light"/>
              </a:rPr>
              <a:t>pode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dirty="0" err="1">
                <a:latin typeface="Gotham HTF Light"/>
                <a:cs typeface="Gotham HTF Light"/>
              </a:rPr>
              <a:t>ter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dirty="0" err="1">
                <a:latin typeface="Gotham HTF Light"/>
                <a:cs typeface="Gotham HTF Light"/>
              </a:rPr>
              <a:t>até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dirty="0" err="1">
                <a:latin typeface="Gotham HTF Light"/>
                <a:cs typeface="Gotham HTF Light"/>
              </a:rPr>
              <a:t>três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dirty="0" err="1">
                <a:latin typeface="Gotham HTF Light"/>
                <a:cs typeface="Gotham HTF Light"/>
              </a:rPr>
              <a:t>parâmetros</a:t>
            </a:r>
            <a:r>
              <a:rPr lang="en-US" sz="1400" dirty="0">
                <a:latin typeface="Gotham HTF Light"/>
                <a:cs typeface="Gotham HTF Light"/>
              </a:rPr>
              <a:t>: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endParaRPr lang="en-US" sz="1400" dirty="0">
              <a:latin typeface="Gotham HTF Light"/>
              <a:cs typeface="Gotham HTF Light"/>
            </a:endParaRP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q"/>
            </a:pPr>
            <a:r>
              <a:rPr lang="en-US" sz="1400" b="1" dirty="0">
                <a:latin typeface="Gotham HTF Light"/>
                <a:cs typeface="Gotham HTF Light"/>
              </a:rPr>
              <a:t>range(n): </a:t>
            </a:r>
            <a:r>
              <a:rPr lang="en-US" sz="1400" dirty="0" err="1">
                <a:latin typeface="Gotham HTF Light"/>
                <a:cs typeface="Gotham HTF Light"/>
              </a:rPr>
              <a:t>gera</a:t>
            </a:r>
            <a:r>
              <a:rPr lang="en-US" sz="1400" dirty="0">
                <a:latin typeface="Gotham HTF Light"/>
                <a:cs typeface="Gotham HTF Light"/>
              </a:rPr>
              <a:t> um </a:t>
            </a:r>
            <a:r>
              <a:rPr lang="en-US" sz="1400" dirty="0" err="1">
                <a:latin typeface="Gotham HTF Light"/>
                <a:cs typeface="Gotham HTF Light"/>
              </a:rPr>
              <a:t>intervalo</a:t>
            </a:r>
            <a:r>
              <a:rPr lang="en-US" sz="1400" dirty="0">
                <a:latin typeface="Gotham HTF Light"/>
                <a:cs typeface="Gotham HTF Light"/>
              </a:rPr>
              <a:t> de 0 a n-1;</a:t>
            </a:r>
            <a:endParaRPr lang="en-US" sz="1400" b="1" dirty="0">
              <a:latin typeface="Gotham HTF Light"/>
              <a:cs typeface="Gotham HTF Light"/>
            </a:endParaRP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q"/>
            </a:pPr>
            <a:r>
              <a:rPr lang="en-US" sz="1400" b="1" dirty="0">
                <a:latin typeface="Gotham HTF Light"/>
                <a:cs typeface="Gotham HTF Light"/>
              </a:rPr>
              <a:t>range(</a:t>
            </a:r>
            <a:r>
              <a:rPr lang="en-US" sz="1400" b="1" dirty="0" err="1">
                <a:latin typeface="Gotham HTF Light"/>
                <a:cs typeface="Gotham HTF Light"/>
              </a:rPr>
              <a:t>i</a:t>
            </a:r>
            <a:r>
              <a:rPr lang="en-US" sz="1400" b="1" dirty="0">
                <a:latin typeface="Gotham HTF Light"/>
                <a:cs typeface="Gotham HTF Light"/>
              </a:rPr>
              <a:t>, n): </a:t>
            </a:r>
            <a:r>
              <a:rPr lang="en-US" sz="1400" dirty="0" err="1">
                <a:latin typeface="Gotham HTF Light"/>
                <a:cs typeface="Gotham HTF Light"/>
              </a:rPr>
              <a:t>gera</a:t>
            </a:r>
            <a:r>
              <a:rPr lang="en-US" sz="1400" dirty="0">
                <a:latin typeface="Gotham HTF Light"/>
                <a:cs typeface="Gotham HTF Light"/>
              </a:rPr>
              <a:t> um </a:t>
            </a:r>
            <a:r>
              <a:rPr lang="en-US" sz="1400" dirty="0" err="1">
                <a:latin typeface="Gotham HTF Light"/>
                <a:cs typeface="Gotham HTF Light"/>
              </a:rPr>
              <a:t>intervalo</a:t>
            </a:r>
            <a:r>
              <a:rPr lang="en-US" sz="1400" dirty="0">
                <a:latin typeface="Gotham HTF Light"/>
                <a:cs typeface="Gotham HTF Light"/>
              </a:rPr>
              <a:t> de </a:t>
            </a:r>
            <a:r>
              <a:rPr lang="en-US" sz="1400" dirty="0" err="1">
                <a:latin typeface="Gotham HTF Light"/>
                <a:cs typeface="Gotham HTF Light"/>
              </a:rPr>
              <a:t>i</a:t>
            </a:r>
            <a:r>
              <a:rPr lang="en-US" sz="1400" dirty="0">
                <a:latin typeface="Gotham HTF Light"/>
                <a:cs typeface="Gotham HTF Light"/>
              </a:rPr>
              <a:t> a n-1; </a:t>
            </a:r>
            <a:endParaRPr lang="en-US" sz="1400" b="1" dirty="0">
              <a:latin typeface="Gotham HTF Light"/>
              <a:cs typeface="Gotham HTF Light"/>
            </a:endParaRP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q"/>
            </a:pPr>
            <a:r>
              <a:rPr lang="en-US" sz="1400" b="1" dirty="0">
                <a:latin typeface="Gotham HTF Light"/>
                <a:cs typeface="Gotham HTF Light"/>
              </a:rPr>
              <a:t>range(</a:t>
            </a:r>
            <a:r>
              <a:rPr lang="en-US" sz="1400" b="1" dirty="0" err="1">
                <a:latin typeface="Gotham HTF Light"/>
                <a:cs typeface="Gotham HTF Light"/>
              </a:rPr>
              <a:t>i</a:t>
            </a:r>
            <a:r>
              <a:rPr lang="en-US" sz="1400" b="1" dirty="0">
                <a:latin typeface="Gotham HTF Light"/>
                <a:cs typeface="Gotham HTF Light"/>
              </a:rPr>
              <a:t>, n, p):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dirty="0" err="1">
                <a:latin typeface="Gotham HTF Light"/>
                <a:cs typeface="Gotham HTF Light"/>
              </a:rPr>
              <a:t>gera</a:t>
            </a:r>
            <a:r>
              <a:rPr lang="en-US" sz="1400" dirty="0">
                <a:latin typeface="Gotham HTF Light"/>
                <a:cs typeface="Gotham HTF Light"/>
              </a:rPr>
              <a:t> um </a:t>
            </a:r>
            <a:r>
              <a:rPr lang="en-US" sz="1400" dirty="0" err="1">
                <a:latin typeface="Gotham HTF Light"/>
                <a:cs typeface="Gotham HTF Light"/>
              </a:rPr>
              <a:t>intervalo</a:t>
            </a:r>
            <a:r>
              <a:rPr lang="en-US" sz="1400" dirty="0">
                <a:latin typeface="Gotham HTF Light"/>
                <a:cs typeface="Gotham HTF Light"/>
              </a:rPr>
              <a:t> de </a:t>
            </a:r>
            <a:r>
              <a:rPr lang="en-US" sz="1400" dirty="0" err="1">
                <a:latin typeface="Gotham HTF Light"/>
                <a:cs typeface="Gotham HTF Light"/>
              </a:rPr>
              <a:t>i</a:t>
            </a:r>
            <a:r>
              <a:rPr lang="en-US" sz="1400" dirty="0">
                <a:latin typeface="Gotham HTF Light"/>
                <a:cs typeface="Gotham HTF Light"/>
              </a:rPr>
              <a:t> a n-1 com </a:t>
            </a:r>
            <a:r>
              <a:rPr lang="en-US" sz="1400" dirty="0" err="1">
                <a:latin typeface="Gotham HTF Light"/>
                <a:cs typeface="Gotham HTF Light"/>
              </a:rPr>
              <a:t>passo</a:t>
            </a:r>
            <a:r>
              <a:rPr lang="en-US" sz="1400" dirty="0">
                <a:latin typeface="Gotham HTF Light"/>
                <a:cs typeface="Gotham HTF Light"/>
              </a:rPr>
              <a:t> p</a:t>
            </a:r>
            <a:endParaRPr lang="en-US" sz="1400" b="1" dirty="0">
              <a:latin typeface="Gotham HTF Light"/>
              <a:cs typeface="Gotham HTF Ligh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06713FA-9892-1EC5-1B4B-F5CF4FE58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108" y="2204864"/>
            <a:ext cx="2952328" cy="292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9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Tuplas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1934C2F-F122-0A6C-CC34-7F92788BD729}"/>
              </a:ext>
            </a:extLst>
          </p:cNvPr>
          <p:cNvGrpSpPr/>
          <p:nvPr/>
        </p:nvGrpSpPr>
        <p:grpSpPr>
          <a:xfrm>
            <a:off x="395536" y="1196931"/>
            <a:ext cx="3956839" cy="427632"/>
            <a:chOff x="1083720" y="21381"/>
            <a:chExt cx="3956839" cy="427632"/>
          </a:xfrm>
        </p:grpSpPr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99AD6B56-F0D3-4F51-54AF-759075F9ED7B}"/>
                </a:ext>
              </a:extLst>
            </p:cNvPr>
            <p:cNvSpPr/>
            <p:nvPr/>
          </p:nvSpPr>
          <p:spPr>
            <a:xfrm>
              <a:off x="1083720" y="21381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7F41B763-11A3-D58C-6F69-4BA8F2E75B5D}"/>
                </a:ext>
              </a:extLst>
            </p:cNvPr>
            <p:cNvSpPr txBox="1"/>
            <p:nvPr/>
          </p:nvSpPr>
          <p:spPr>
            <a:xfrm>
              <a:off x="1083720" y="21381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>
                  <a:latin typeface="Gotham HTF"/>
                </a:rPr>
                <a:t>São estruturas de dados compostas semelhantes a lista;</a:t>
              </a: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8DA0917-4EF2-212D-4DF9-3468D16470C6}"/>
              </a:ext>
            </a:extLst>
          </p:cNvPr>
          <p:cNvGrpSpPr/>
          <p:nvPr/>
        </p:nvGrpSpPr>
        <p:grpSpPr>
          <a:xfrm>
            <a:off x="395536" y="1704144"/>
            <a:ext cx="3956839" cy="427632"/>
            <a:chOff x="1083720" y="470396"/>
            <a:chExt cx="3956839" cy="427632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570C73D1-0C8A-FB72-34DF-50A9CDF8CC8E}"/>
                </a:ext>
              </a:extLst>
            </p:cNvPr>
            <p:cNvSpPr/>
            <p:nvPr/>
          </p:nvSpPr>
          <p:spPr>
            <a:xfrm>
              <a:off x="1083720" y="470396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8965C6AF-7FE6-1426-0246-8178339D673C}"/>
                </a:ext>
              </a:extLst>
            </p:cNvPr>
            <p:cNvSpPr txBox="1"/>
            <p:nvPr/>
          </p:nvSpPr>
          <p:spPr>
            <a:xfrm>
              <a:off x="1083720" y="470396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>
                  <a:latin typeface="Gotham HTF"/>
                </a:rPr>
                <a:t>Permitem armazenar uma coleção de elementos de diferentes tipos;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7BFA50D-2D0F-FD25-863C-C46DD16BC75D}"/>
              </a:ext>
            </a:extLst>
          </p:cNvPr>
          <p:cNvGrpSpPr/>
          <p:nvPr/>
        </p:nvGrpSpPr>
        <p:grpSpPr>
          <a:xfrm>
            <a:off x="395536" y="2280388"/>
            <a:ext cx="3956839" cy="427632"/>
            <a:chOff x="1083720" y="919410"/>
            <a:chExt cx="3956839" cy="427632"/>
          </a:xfrm>
        </p:grpSpPr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03E8B34B-52D8-D19A-69CE-CA0FAA4B977C}"/>
                </a:ext>
              </a:extLst>
            </p:cNvPr>
            <p:cNvSpPr/>
            <p:nvPr/>
          </p:nvSpPr>
          <p:spPr>
            <a:xfrm>
              <a:off x="1083720" y="919410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C6B3CC99-B1CC-1D14-886F-D9CABC923193}"/>
                </a:ext>
              </a:extLst>
            </p:cNvPr>
            <p:cNvSpPr txBox="1"/>
            <p:nvPr/>
          </p:nvSpPr>
          <p:spPr>
            <a:xfrm>
              <a:off x="1083720" y="919410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>
                  <a:latin typeface="Gotham HTF"/>
                </a:rPr>
                <a:t>A declaração de uma tupla é feita entre parênteses ();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686F4E75-ED30-ACA9-15AB-04D5C4F16AB3}"/>
              </a:ext>
            </a:extLst>
          </p:cNvPr>
          <p:cNvGrpSpPr/>
          <p:nvPr/>
        </p:nvGrpSpPr>
        <p:grpSpPr>
          <a:xfrm>
            <a:off x="395536" y="2856632"/>
            <a:ext cx="3956839" cy="427632"/>
            <a:chOff x="1083720" y="1368424"/>
            <a:chExt cx="3956839" cy="427632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C32F7F5D-4D4F-B1B7-5932-763B8C411AF8}"/>
                </a:ext>
              </a:extLst>
            </p:cNvPr>
            <p:cNvSpPr/>
            <p:nvPr/>
          </p:nvSpPr>
          <p:spPr>
            <a:xfrm>
              <a:off x="1083720" y="1368424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76F78AFD-5309-04F8-D111-0CEE6991DFC1}"/>
                </a:ext>
              </a:extLst>
            </p:cNvPr>
            <p:cNvSpPr txBox="1"/>
            <p:nvPr/>
          </p:nvSpPr>
          <p:spPr>
            <a:xfrm>
              <a:off x="1083720" y="1368424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>
                  <a:latin typeface="Gotham HTF"/>
                </a:rPr>
                <a:t>O acesso aos elementos da lista é feito através de seu índice;</a:t>
              </a: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B9953647-DED8-FC79-B99D-31E5B2E2E320}"/>
              </a:ext>
            </a:extLst>
          </p:cNvPr>
          <p:cNvGrpSpPr/>
          <p:nvPr/>
        </p:nvGrpSpPr>
        <p:grpSpPr>
          <a:xfrm>
            <a:off x="395536" y="3432876"/>
            <a:ext cx="3956839" cy="427632"/>
            <a:chOff x="1083720" y="1817439"/>
            <a:chExt cx="3956839" cy="427632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DC5254C0-5311-98D2-3496-1164292FED1E}"/>
                </a:ext>
              </a:extLst>
            </p:cNvPr>
            <p:cNvSpPr/>
            <p:nvPr/>
          </p:nvSpPr>
          <p:spPr>
            <a:xfrm>
              <a:off x="1083720" y="1817439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1B2179A3-C9E9-C5C4-CF7B-BAE7B3DD09C4}"/>
                </a:ext>
              </a:extLst>
            </p:cNvPr>
            <p:cNvSpPr txBox="1"/>
            <p:nvPr/>
          </p:nvSpPr>
          <p:spPr>
            <a:xfrm>
              <a:off x="1083720" y="1817439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>
                  <a:latin typeface="Gotham HTF"/>
                </a:rPr>
                <a:t>O primeiro elemento tem índice 0, o segundo tem índice 1 e assim por diante, até n-1;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9F501ED-5434-A586-3B9B-6AA2D4E643F6}"/>
              </a:ext>
            </a:extLst>
          </p:cNvPr>
          <p:cNvGrpSpPr/>
          <p:nvPr/>
        </p:nvGrpSpPr>
        <p:grpSpPr>
          <a:xfrm>
            <a:off x="395536" y="4009120"/>
            <a:ext cx="3956839" cy="427632"/>
            <a:chOff x="1083720" y="2266453"/>
            <a:chExt cx="3956839" cy="427632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B5C4B664-F1F9-5F63-23A9-F1050EE8FE52}"/>
                </a:ext>
              </a:extLst>
            </p:cNvPr>
            <p:cNvSpPr/>
            <p:nvPr/>
          </p:nvSpPr>
          <p:spPr>
            <a:xfrm>
              <a:off x="1083720" y="2266453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A97446D5-9ED5-4229-CA1E-C474FF3A9143}"/>
                </a:ext>
              </a:extLst>
            </p:cNvPr>
            <p:cNvSpPr txBox="1"/>
            <p:nvPr/>
          </p:nvSpPr>
          <p:spPr>
            <a:xfrm>
              <a:off x="1083720" y="2266453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>
                  <a:latin typeface="Gotham HTF"/>
                </a:rPr>
                <a:t>Os valores dos elementos das tuplas são imutáveis. Uma vez criada, não dá para modificar;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5B44980-D648-8D89-68C8-6BF7A0072D06}"/>
              </a:ext>
            </a:extLst>
          </p:cNvPr>
          <p:cNvGrpSpPr/>
          <p:nvPr/>
        </p:nvGrpSpPr>
        <p:grpSpPr>
          <a:xfrm>
            <a:off x="395536" y="4585364"/>
            <a:ext cx="3956839" cy="427632"/>
            <a:chOff x="1083720" y="2715468"/>
            <a:chExt cx="3956839" cy="427632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CADC9F2B-D2EF-5F9D-B8E0-8C0607993038}"/>
                </a:ext>
              </a:extLst>
            </p:cNvPr>
            <p:cNvSpPr/>
            <p:nvPr/>
          </p:nvSpPr>
          <p:spPr>
            <a:xfrm>
              <a:off x="1083720" y="2715468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A7FD8C2F-B70A-E8FD-211C-C5F607E5898C}"/>
                </a:ext>
              </a:extLst>
            </p:cNvPr>
            <p:cNvSpPr txBox="1"/>
            <p:nvPr/>
          </p:nvSpPr>
          <p:spPr>
            <a:xfrm>
              <a:off x="1083720" y="2715468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>
                  <a:latin typeface="Gotham HTF"/>
                </a:rPr>
                <a:t>São mais rápidas que as listas, pois seu processamento é mais eficiente; </a:t>
              </a:r>
            </a:p>
          </p:txBody>
        </p:sp>
      </p:grpSp>
      <p:sp>
        <p:nvSpPr>
          <p:cNvPr id="16" name="Retângulo 15">
            <a:extLst>
              <a:ext uri="{FF2B5EF4-FFF2-40B4-BE49-F238E27FC236}">
                <a16:creationId xmlns:a16="http://schemas.microsoft.com/office/drawing/2014/main" id="{B66BE56A-EBAE-2B4F-7055-6699DE9FABD7}"/>
              </a:ext>
            </a:extLst>
          </p:cNvPr>
          <p:cNvSpPr/>
          <p:nvPr/>
        </p:nvSpPr>
        <p:spPr>
          <a:xfrm>
            <a:off x="395536" y="5161608"/>
            <a:ext cx="3956839" cy="4276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D4DF68FD-C02B-F73F-BE1F-E02064CB1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375" y="1696392"/>
            <a:ext cx="4654982" cy="27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89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Tuplas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570C73D1-0C8A-FB72-34DF-50A9CDF8CC8E}"/>
              </a:ext>
            </a:extLst>
          </p:cNvPr>
          <p:cNvSpPr/>
          <p:nvPr/>
        </p:nvSpPr>
        <p:spPr>
          <a:xfrm>
            <a:off x="395536" y="1704144"/>
            <a:ext cx="3956839" cy="4276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C32F7F5D-4D4F-B1B7-5932-763B8C411AF8}"/>
              </a:ext>
            </a:extLst>
          </p:cNvPr>
          <p:cNvSpPr/>
          <p:nvPr/>
        </p:nvSpPr>
        <p:spPr>
          <a:xfrm>
            <a:off x="395536" y="2856632"/>
            <a:ext cx="3956839" cy="4276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ADC9F2B-D2EF-5F9D-B8E0-8C0607993038}"/>
              </a:ext>
            </a:extLst>
          </p:cNvPr>
          <p:cNvSpPr/>
          <p:nvPr/>
        </p:nvSpPr>
        <p:spPr>
          <a:xfrm>
            <a:off x="395536" y="4585364"/>
            <a:ext cx="3956839" cy="4276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B66BE56A-EBAE-2B4F-7055-6699DE9FABD7}"/>
              </a:ext>
            </a:extLst>
          </p:cNvPr>
          <p:cNvSpPr/>
          <p:nvPr/>
        </p:nvSpPr>
        <p:spPr>
          <a:xfrm>
            <a:off x="395536" y="5161608"/>
            <a:ext cx="3956839" cy="4276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36" name="Imagem 35">
            <a:extLst>
              <a:ext uri="{FF2B5EF4-FFF2-40B4-BE49-F238E27FC236}">
                <a16:creationId xmlns:a16="http://schemas.microsoft.com/office/drawing/2014/main" id="{2E31C31D-31E6-81B6-FC65-97044A8AE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011" y="4579348"/>
            <a:ext cx="5656825" cy="79607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ED59442-F2A8-E386-1D5A-658FB33386B9}"/>
              </a:ext>
            </a:extLst>
          </p:cNvPr>
          <p:cNvSpPr/>
          <p:nvPr/>
        </p:nvSpPr>
        <p:spPr>
          <a:xfrm>
            <a:off x="395536" y="980728"/>
            <a:ext cx="6624736" cy="4276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285750" indent="-285750"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dirty="0">
                <a:latin typeface="Gotham HTF"/>
              </a:rPr>
              <a:t>Empacotamento e Desempacotamento de tuplas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1271F48-4155-3F4D-E3CB-92C11DA5503E}"/>
              </a:ext>
            </a:extLst>
          </p:cNvPr>
          <p:cNvSpPr/>
          <p:nvPr/>
        </p:nvSpPr>
        <p:spPr>
          <a:xfrm>
            <a:off x="683568" y="1478429"/>
            <a:ext cx="7416824" cy="4276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285750" indent="-285750"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pt-BR" sz="1400" dirty="0">
                <a:latin typeface="Gotham HTF"/>
              </a:rPr>
              <a:t>Empacotamento é a técnica que permite que várias variáveis sejam atribuídas a uma única tupla;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666A4CA4-2C0A-5F6E-B23A-4C52C6EB5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1895475"/>
            <a:ext cx="3486150" cy="1533525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0CE41453-CE9B-40FE-FACF-B7C68BE42547}"/>
              </a:ext>
            </a:extLst>
          </p:cNvPr>
          <p:cNvSpPr/>
          <p:nvPr/>
        </p:nvSpPr>
        <p:spPr>
          <a:xfrm>
            <a:off x="683568" y="3721448"/>
            <a:ext cx="7416824" cy="4276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285750" indent="-285750"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pt-BR" sz="1400" dirty="0">
                <a:latin typeface="Gotham HTF"/>
              </a:rPr>
              <a:t>Desempacotamento é a técnica que permite que os valores armazenados em uma tupla sejam atribuídos a várias variáveis;</a:t>
            </a:r>
          </a:p>
        </p:txBody>
      </p:sp>
    </p:spTree>
    <p:extLst>
      <p:ext uri="{BB962C8B-B14F-4D97-AF65-F5344CB8AC3E}">
        <p14:creationId xmlns:p14="http://schemas.microsoft.com/office/powerpoint/2010/main" val="274500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Dicionários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30DFD90-2F35-6DE7-8513-03E8FED76505}"/>
              </a:ext>
            </a:extLst>
          </p:cNvPr>
          <p:cNvSpPr/>
          <p:nvPr/>
        </p:nvSpPr>
        <p:spPr>
          <a:xfrm>
            <a:off x="395536" y="980728"/>
            <a:ext cx="6624736" cy="4276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285750" indent="-285750"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sz="1200" dirty="0">
                <a:latin typeface="Gotham HTF"/>
              </a:rPr>
              <a:t>São conjuntos de dados estruturados entre Chave e Valor;</a:t>
            </a:r>
          </a:p>
          <a:p>
            <a:pPr marL="285750" indent="-285750"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sz="1200" dirty="0">
                <a:latin typeface="Gotham HTF"/>
              </a:rPr>
              <a:t>Cada Valor é identificado por uma Chave;</a:t>
            </a:r>
          </a:p>
          <a:p>
            <a:pPr marL="285750" indent="-285750"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sz="1200" dirty="0">
                <a:latin typeface="Gotham HTF"/>
              </a:rPr>
              <a:t>Tanto Chave quanto Valor podem ser de qualquer tipo;</a:t>
            </a:r>
          </a:p>
          <a:p>
            <a:pPr marL="285750" indent="-285750"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sz="1200" dirty="0">
                <a:latin typeface="Gotham HTF"/>
              </a:rPr>
              <a:t>A declaração de um dicionário é através de {};</a:t>
            </a:r>
          </a:p>
          <a:p>
            <a:pPr marL="285750" indent="-285750"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sz="1200" dirty="0">
                <a:latin typeface="Gotham HTF"/>
              </a:rPr>
              <a:t>Cada Valor-Chave é separado por virgula (,);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3DD8053-0489-4AB0-1CE0-1DDF9929E6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8" r="1"/>
          <a:stretch/>
        </p:blipFill>
        <p:spPr>
          <a:xfrm>
            <a:off x="1547664" y="1988840"/>
            <a:ext cx="5604892" cy="100965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2CE650B-6D05-4B43-3552-771E40420006}"/>
              </a:ext>
            </a:extLst>
          </p:cNvPr>
          <p:cNvSpPr/>
          <p:nvPr/>
        </p:nvSpPr>
        <p:spPr>
          <a:xfrm>
            <a:off x="395536" y="2996952"/>
            <a:ext cx="6624736" cy="4276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285750" indent="-285750"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sz="1200" dirty="0">
                <a:latin typeface="Gotham HTF"/>
              </a:rPr>
              <a:t>Para acessar um valor, basta especificar a sua chave entre [ ];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87E2994-6F99-2BF7-BA2D-19052EE6E2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6"/>
          <a:stretch/>
        </p:blipFill>
        <p:spPr>
          <a:xfrm>
            <a:off x="3059832" y="3424584"/>
            <a:ext cx="2611586" cy="923925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F5AE618D-8219-24F7-5964-CAEB0CBF14CC}"/>
              </a:ext>
            </a:extLst>
          </p:cNvPr>
          <p:cNvSpPr/>
          <p:nvPr/>
        </p:nvSpPr>
        <p:spPr>
          <a:xfrm>
            <a:off x="395536" y="4509120"/>
            <a:ext cx="6624736" cy="4276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285750" indent="-285750"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sz="1200" dirty="0">
                <a:latin typeface="Gotham HTF"/>
              </a:rPr>
              <a:t>Para atribuir um novo Valor-Chave, basta atribui-lo: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70CD28B-267D-6F4C-8877-F5F4894CF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800" y="4936752"/>
            <a:ext cx="3200400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53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Agenda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74DCA7-B91A-29B6-0D22-E14E01B466E2}"/>
              </a:ext>
            </a:extLst>
          </p:cNvPr>
          <p:cNvSpPr txBox="1"/>
          <p:nvPr/>
        </p:nvSpPr>
        <p:spPr>
          <a:xfrm>
            <a:off x="1026780" y="1052736"/>
            <a:ext cx="4625340" cy="4855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Introdução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Ambiente</a:t>
            </a:r>
            <a:r>
              <a:rPr lang="en-US" sz="1600" dirty="0">
                <a:latin typeface="Gotham HTF Light"/>
                <a:cs typeface="Gotham HTF Light"/>
              </a:rPr>
              <a:t> de </a:t>
            </a:r>
            <a:r>
              <a:rPr lang="en-US" sz="1600" dirty="0" err="1">
                <a:latin typeface="Gotham HTF Light"/>
                <a:cs typeface="Gotham HTF Light"/>
              </a:rPr>
              <a:t>desenvolvimento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Variáveis</a:t>
            </a:r>
            <a:r>
              <a:rPr lang="en-US" sz="1600" dirty="0">
                <a:latin typeface="Gotham HTF Light"/>
                <a:cs typeface="Gotham HTF Light"/>
              </a:rPr>
              <a:t> e </a:t>
            </a:r>
            <a:r>
              <a:rPr lang="en-US" sz="1600" dirty="0" err="1">
                <a:latin typeface="Gotham HTF Light"/>
                <a:cs typeface="Gotham HTF Light"/>
              </a:rPr>
              <a:t>operações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latin typeface="Gotham HTF Light"/>
                <a:cs typeface="Gotham HTF Light"/>
              </a:rPr>
              <a:t>Strings e </a:t>
            </a:r>
            <a:r>
              <a:rPr lang="en-US" sz="1600" dirty="0" err="1">
                <a:latin typeface="Gotham HTF Light"/>
                <a:cs typeface="Gotham HTF Light"/>
              </a:rPr>
              <a:t>operações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Operadores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lógicos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Estruturas</a:t>
            </a:r>
            <a:r>
              <a:rPr lang="en-US" sz="1600" dirty="0">
                <a:latin typeface="Gotham HTF Light"/>
                <a:cs typeface="Gotham HTF Light"/>
              </a:rPr>
              <a:t> de </a:t>
            </a:r>
            <a:r>
              <a:rPr lang="en-US" sz="1600" dirty="0" err="1">
                <a:latin typeface="Gotham HTF Light"/>
                <a:cs typeface="Gotham HTF Light"/>
              </a:rPr>
              <a:t>condição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Estruturas</a:t>
            </a:r>
            <a:r>
              <a:rPr lang="en-US" sz="1600" dirty="0">
                <a:latin typeface="Gotham HTF Light"/>
                <a:cs typeface="Gotham HTF Light"/>
              </a:rPr>
              <a:t> de </a:t>
            </a:r>
            <a:r>
              <a:rPr lang="en-US" sz="1600" dirty="0" err="1">
                <a:latin typeface="Gotham HTF Light"/>
                <a:cs typeface="Gotham HTF Light"/>
              </a:rPr>
              <a:t>repetição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Listas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Tuplas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Dicionários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Funções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Exercicícos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600" dirty="0">
              <a:latin typeface="Gotham HTF Light"/>
              <a:cs typeface="Gotham HTF Light"/>
            </a:endParaRPr>
          </a:p>
        </p:txBody>
      </p:sp>
      <p:pic>
        <p:nvPicPr>
          <p:cNvPr id="12" name="Google Shape;82;p18">
            <a:extLst>
              <a:ext uri="{FF2B5EF4-FFF2-40B4-BE49-F238E27FC236}">
                <a16:creationId xmlns:a16="http://schemas.microsoft.com/office/drawing/2014/main" id="{DD7806E3-D3CC-7A66-90E1-2AA63080526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88024" y="1268760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569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Dicionários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F05F2C2-E329-5AE0-B095-C3975BF5A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752" y="4559466"/>
            <a:ext cx="7096495" cy="108012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65B252E0-9AC9-19E1-0179-904EB4896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052736"/>
            <a:ext cx="5652120" cy="329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7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Dicionários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4C4564F2-118B-A8A6-A608-84FCB6920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762067"/>
              </p:ext>
            </p:extLst>
          </p:nvPr>
        </p:nvGraphicFramePr>
        <p:xfrm>
          <a:off x="467544" y="908720"/>
          <a:ext cx="8424935" cy="512165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3562">
                  <a:extLst>
                    <a:ext uri="{9D8B030D-6E8A-4147-A177-3AD203B41FA5}">
                      <a16:colId xmlns:a16="http://schemas.microsoft.com/office/drawing/2014/main" val="2569077604"/>
                    </a:ext>
                  </a:extLst>
                </a:gridCol>
                <a:gridCol w="2106234">
                  <a:extLst>
                    <a:ext uri="{9D8B030D-6E8A-4147-A177-3AD203B41FA5}">
                      <a16:colId xmlns:a16="http://schemas.microsoft.com/office/drawing/2014/main" val="4064374661"/>
                    </a:ext>
                  </a:extLst>
                </a:gridCol>
                <a:gridCol w="5115139">
                  <a:extLst>
                    <a:ext uri="{9D8B030D-6E8A-4147-A177-3AD203B41FA5}">
                      <a16:colId xmlns:a16="http://schemas.microsoft.com/office/drawing/2014/main" val="4202974367"/>
                    </a:ext>
                  </a:extLst>
                </a:gridCol>
              </a:tblGrid>
              <a:tr h="45821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Comando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Descrição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Exemplo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523004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>
                          <a:solidFill>
                            <a:schemeClr val="bg1"/>
                          </a:solidFill>
                        </a:rPr>
                        <a:t>del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Exclui um item informando a chave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7353873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solidFill>
                            <a:schemeClr val="bg1"/>
                          </a:solidFill>
                        </a:rPr>
                        <a:t>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Verifica se uma chave existe no dicionário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2344562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>
                          <a:solidFill>
                            <a:schemeClr val="bg1"/>
                          </a:solidFill>
                        </a:rPr>
                        <a:t>keys</a:t>
                      </a:r>
                      <a:r>
                        <a:rPr lang="pt-BR" sz="1200" b="1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Obtém as chaves de um dicionário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1681049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>
                          <a:solidFill>
                            <a:schemeClr val="bg1"/>
                          </a:solidFill>
                        </a:rPr>
                        <a:t>values</a:t>
                      </a:r>
                      <a:r>
                        <a:rPr lang="pt-BR" sz="1200" b="1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Obtém os valores de um dicionário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3402004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>
                          <a:solidFill>
                            <a:schemeClr val="bg1"/>
                          </a:solidFill>
                        </a:rPr>
                        <a:t>items</a:t>
                      </a:r>
                      <a:r>
                        <a:rPr lang="pt-BR" sz="1200" b="1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Retorna uma lista dos pares de tuplas de um dicionário (chave, valor)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102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33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Dicionários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4C4564F2-118B-A8A6-A608-84FCB6920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99570"/>
              </p:ext>
            </p:extLst>
          </p:nvPr>
        </p:nvGraphicFramePr>
        <p:xfrm>
          <a:off x="467544" y="908720"/>
          <a:ext cx="8424935" cy="512165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3562">
                  <a:extLst>
                    <a:ext uri="{9D8B030D-6E8A-4147-A177-3AD203B41FA5}">
                      <a16:colId xmlns:a16="http://schemas.microsoft.com/office/drawing/2014/main" val="2569077604"/>
                    </a:ext>
                  </a:extLst>
                </a:gridCol>
                <a:gridCol w="2106234">
                  <a:extLst>
                    <a:ext uri="{9D8B030D-6E8A-4147-A177-3AD203B41FA5}">
                      <a16:colId xmlns:a16="http://schemas.microsoft.com/office/drawing/2014/main" val="4064374661"/>
                    </a:ext>
                  </a:extLst>
                </a:gridCol>
                <a:gridCol w="5115139">
                  <a:extLst>
                    <a:ext uri="{9D8B030D-6E8A-4147-A177-3AD203B41FA5}">
                      <a16:colId xmlns:a16="http://schemas.microsoft.com/office/drawing/2014/main" val="4202974367"/>
                    </a:ext>
                  </a:extLst>
                </a:gridCol>
              </a:tblGrid>
              <a:tr h="45821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Comando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Descrição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Exemplo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523004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/>
                        <a:t>del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Exclui um item informando a chave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7353873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solidFill>
                            <a:schemeClr val="bg1"/>
                          </a:solidFill>
                        </a:rPr>
                        <a:t>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Verifica se uma chave existe no dicionário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2344562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>
                          <a:solidFill>
                            <a:schemeClr val="bg1"/>
                          </a:solidFill>
                        </a:rPr>
                        <a:t>keys</a:t>
                      </a:r>
                      <a:r>
                        <a:rPr lang="pt-BR" sz="1200" b="1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Obtém as chaves de um dicionário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1681049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>
                          <a:solidFill>
                            <a:schemeClr val="bg1"/>
                          </a:solidFill>
                        </a:rPr>
                        <a:t>values</a:t>
                      </a:r>
                      <a:r>
                        <a:rPr lang="pt-BR" sz="1200" b="1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Obtém os valores de um dicionário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3402004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>
                          <a:solidFill>
                            <a:schemeClr val="bg1"/>
                          </a:solidFill>
                        </a:rPr>
                        <a:t>items</a:t>
                      </a:r>
                      <a:r>
                        <a:rPr lang="pt-BR" sz="1200" b="1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Retorna uma lista dos pares de tuplas de um dicionário (chave, valor)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102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735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Dicionários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4C4564F2-118B-A8A6-A608-84FCB6920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428856"/>
              </p:ext>
            </p:extLst>
          </p:nvPr>
        </p:nvGraphicFramePr>
        <p:xfrm>
          <a:off x="467544" y="908720"/>
          <a:ext cx="8424935" cy="512165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3562">
                  <a:extLst>
                    <a:ext uri="{9D8B030D-6E8A-4147-A177-3AD203B41FA5}">
                      <a16:colId xmlns:a16="http://schemas.microsoft.com/office/drawing/2014/main" val="2569077604"/>
                    </a:ext>
                  </a:extLst>
                </a:gridCol>
                <a:gridCol w="2106234">
                  <a:extLst>
                    <a:ext uri="{9D8B030D-6E8A-4147-A177-3AD203B41FA5}">
                      <a16:colId xmlns:a16="http://schemas.microsoft.com/office/drawing/2014/main" val="4064374661"/>
                    </a:ext>
                  </a:extLst>
                </a:gridCol>
                <a:gridCol w="5115139">
                  <a:extLst>
                    <a:ext uri="{9D8B030D-6E8A-4147-A177-3AD203B41FA5}">
                      <a16:colId xmlns:a16="http://schemas.microsoft.com/office/drawing/2014/main" val="4202974367"/>
                    </a:ext>
                  </a:extLst>
                </a:gridCol>
              </a:tblGrid>
              <a:tr h="45821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Comando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Descrição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Exemplo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523004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/>
                        <a:t>del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Exclui um item informando a chave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7353873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solidFill>
                            <a:schemeClr val="bg1"/>
                          </a:solidFill>
                        </a:rPr>
                        <a:t>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Verifica se uma chave existe no dicionário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2344562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>
                          <a:solidFill>
                            <a:schemeClr val="bg1"/>
                          </a:solidFill>
                        </a:rPr>
                        <a:t>keys</a:t>
                      </a:r>
                      <a:r>
                        <a:rPr lang="pt-BR" sz="1200" b="1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Obtém as chaves de um dicionário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1681049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>
                          <a:solidFill>
                            <a:schemeClr val="bg1"/>
                          </a:solidFill>
                        </a:rPr>
                        <a:t>values</a:t>
                      </a:r>
                      <a:r>
                        <a:rPr lang="pt-BR" sz="1200" b="1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Obtém os valores de um dicionário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3402004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>
                          <a:solidFill>
                            <a:schemeClr val="bg1"/>
                          </a:solidFill>
                        </a:rPr>
                        <a:t>items</a:t>
                      </a:r>
                      <a:r>
                        <a:rPr lang="pt-BR" sz="1200" b="1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Retorna uma lista dos pares de tuplas de um dicionário (chave, valor)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102292"/>
                  </a:ext>
                </a:extLst>
              </a:tr>
            </a:tbl>
          </a:graphicData>
        </a:graphic>
      </p:graphicFrame>
      <p:pic>
        <p:nvPicPr>
          <p:cNvPr id="15" name="Imagem 14">
            <a:extLst>
              <a:ext uri="{FF2B5EF4-FFF2-40B4-BE49-F238E27FC236}">
                <a16:creationId xmlns:a16="http://schemas.microsoft.com/office/drawing/2014/main" id="{62BC2D2E-DE63-1ACE-9A77-E92327070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1423936"/>
            <a:ext cx="3312368" cy="70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0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Dicionários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4C4564F2-118B-A8A6-A608-84FCB6920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311180"/>
              </p:ext>
            </p:extLst>
          </p:nvPr>
        </p:nvGraphicFramePr>
        <p:xfrm>
          <a:off x="467544" y="908720"/>
          <a:ext cx="8424935" cy="512165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3562">
                  <a:extLst>
                    <a:ext uri="{9D8B030D-6E8A-4147-A177-3AD203B41FA5}">
                      <a16:colId xmlns:a16="http://schemas.microsoft.com/office/drawing/2014/main" val="2569077604"/>
                    </a:ext>
                  </a:extLst>
                </a:gridCol>
                <a:gridCol w="2106234">
                  <a:extLst>
                    <a:ext uri="{9D8B030D-6E8A-4147-A177-3AD203B41FA5}">
                      <a16:colId xmlns:a16="http://schemas.microsoft.com/office/drawing/2014/main" val="4064374661"/>
                    </a:ext>
                  </a:extLst>
                </a:gridCol>
                <a:gridCol w="5115139">
                  <a:extLst>
                    <a:ext uri="{9D8B030D-6E8A-4147-A177-3AD203B41FA5}">
                      <a16:colId xmlns:a16="http://schemas.microsoft.com/office/drawing/2014/main" val="4202974367"/>
                    </a:ext>
                  </a:extLst>
                </a:gridCol>
              </a:tblGrid>
              <a:tr h="45821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Comando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Descrição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Exemplo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523004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/>
                        <a:t>del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Exclui um item informando a chave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7353873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solidFill>
                            <a:schemeClr val="tx1"/>
                          </a:solidFill>
                        </a:rPr>
                        <a:t>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Verifica se uma chave existe no dicionário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2344562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>
                          <a:solidFill>
                            <a:schemeClr val="bg1"/>
                          </a:solidFill>
                        </a:rPr>
                        <a:t>keys</a:t>
                      </a:r>
                      <a:r>
                        <a:rPr lang="pt-BR" sz="1200" b="1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Obtém as chaves de um dicionário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1681049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>
                          <a:solidFill>
                            <a:schemeClr val="bg1"/>
                          </a:solidFill>
                        </a:rPr>
                        <a:t>values</a:t>
                      </a:r>
                      <a:r>
                        <a:rPr lang="pt-BR" sz="1200" b="1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Obtém os valores de um dicionário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3402004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>
                          <a:solidFill>
                            <a:schemeClr val="bg1"/>
                          </a:solidFill>
                        </a:rPr>
                        <a:t>items</a:t>
                      </a:r>
                      <a:r>
                        <a:rPr lang="pt-BR" sz="1200" b="1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Retorna uma lista dos pares de tuplas de um dicionário (chave, valor)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102292"/>
                  </a:ext>
                </a:extLst>
              </a:tr>
            </a:tbl>
          </a:graphicData>
        </a:graphic>
      </p:graphicFrame>
      <p:pic>
        <p:nvPicPr>
          <p:cNvPr id="15" name="Imagem 14">
            <a:extLst>
              <a:ext uri="{FF2B5EF4-FFF2-40B4-BE49-F238E27FC236}">
                <a16:creationId xmlns:a16="http://schemas.microsoft.com/office/drawing/2014/main" id="{62BC2D2E-DE63-1ACE-9A77-E92327070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1423936"/>
            <a:ext cx="3312368" cy="70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7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Dicionários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4C4564F2-118B-A8A6-A608-84FCB6920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050356"/>
              </p:ext>
            </p:extLst>
          </p:nvPr>
        </p:nvGraphicFramePr>
        <p:xfrm>
          <a:off x="467544" y="908720"/>
          <a:ext cx="8424935" cy="512165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3562">
                  <a:extLst>
                    <a:ext uri="{9D8B030D-6E8A-4147-A177-3AD203B41FA5}">
                      <a16:colId xmlns:a16="http://schemas.microsoft.com/office/drawing/2014/main" val="2569077604"/>
                    </a:ext>
                  </a:extLst>
                </a:gridCol>
                <a:gridCol w="2106234">
                  <a:extLst>
                    <a:ext uri="{9D8B030D-6E8A-4147-A177-3AD203B41FA5}">
                      <a16:colId xmlns:a16="http://schemas.microsoft.com/office/drawing/2014/main" val="4064374661"/>
                    </a:ext>
                  </a:extLst>
                </a:gridCol>
                <a:gridCol w="5115139">
                  <a:extLst>
                    <a:ext uri="{9D8B030D-6E8A-4147-A177-3AD203B41FA5}">
                      <a16:colId xmlns:a16="http://schemas.microsoft.com/office/drawing/2014/main" val="4202974367"/>
                    </a:ext>
                  </a:extLst>
                </a:gridCol>
              </a:tblGrid>
              <a:tr h="45821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Comando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Descrição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Exemplo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523004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/>
                        <a:t>del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Exclui um item informando a chave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7353873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Verifica se uma chave existe no dicionário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2344562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>
                          <a:solidFill>
                            <a:schemeClr val="bg1"/>
                          </a:solidFill>
                        </a:rPr>
                        <a:t>keys</a:t>
                      </a:r>
                      <a:r>
                        <a:rPr lang="pt-BR" sz="1200" b="1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Obtém as chaves de um dicionário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1681049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>
                          <a:solidFill>
                            <a:schemeClr val="bg1"/>
                          </a:solidFill>
                        </a:rPr>
                        <a:t>values</a:t>
                      </a:r>
                      <a:r>
                        <a:rPr lang="pt-BR" sz="1200" b="1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Obtém os valores de um dicionário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3402004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>
                          <a:solidFill>
                            <a:schemeClr val="bg1"/>
                          </a:solidFill>
                        </a:rPr>
                        <a:t>items</a:t>
                      </a:r>
                      <a:r>
                        <a:rPr lang="pt-BR" sz="1200" b="1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Retorna uma lista dos pares de tuplas de um dicionário (chave, valor)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102292"/>
                  </a:ext>
                </a:extLst>
              </a:tr>
            </a:tbl>
          </a:graphicData>
        </a:graphic>
      </p:graphicFrame>
      <p:pic>
        <p:nvPicPr>
          <p:cNvPr id="15" name="Imagem 14">
            <a:extLst>
              <a:ext uri="{FF2B5EF4-FFF2-40B4-BE49-F238E27FC236}">
                <a16:creationId xmlns:a16="http://schemas.microsoft.com/office/drawing/2014/main" id="{62BC2D2E-DE63-1ACE-9A77-E92327070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1423936"/>
            <a:ext cx="3312368" cy="70303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9FC22D5-92F2-CAD3-50C5-AAC7CE7B5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782" y="2198977"/>
            <a:ext cx="1999386" cy="69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6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Dicionários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4C4564F2-118B-A8A6-A608-84FCB6920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514766"/>
              </p:ext>
            </p:extLst>
          </p:nvPr>
        </p:nvGraphicFramePr>
        <p:xfrm>
          <a:off x="467544" y="908720"/>
          <a:ext cx="8424935" cy="512165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3562">
                  <a:extLst>
                    <a:ext uri="{9D8B030D-6E8A-4147-A177-3AD203B41FA5}">
                      <a16:colId xmlns:a16="http://schemas.microsoft.com/office/drawing/2014/main" val="2569077604"/>
                    </a:ext>
                  </a:extLst>
                </a:gridCol>
                <a:gridCol w="2106234">
                  <a:extLst>
                    <a:ext uri="{9D8B030D-6E8A-4147-A177-3AD203B41FA5}">
                      <a16:colId xmlns:a16="http://schemas.microsoft.com/office/drawing/2014/main" val="4064374661"/>
                    </a:ext>
                  </a:extLst>
                </a:gridCol>
                <a:gridCol w="5115139">
                  <a:extLst>
                    <a:ext uri="{9D8B030D-6E8A-4147-A177-3AD203B41FA5}">
                      <a16:colId xmlns:a16="http://schemas.microsoft.com/office/drawing/2014/main" val="4202974367"/>
                    </a:ext>
                  </a:extLst>
                </a:gridCol>
              </a:tblGrid>
              <a:tr h="45821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Comando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Descrição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Exemplo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523004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/>
                        <a:t>del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Exclui um item informando a chave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7353873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Verifica se uma chave existe no dicionário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2344562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/>
                        <a:t>keys</a:t>
                      </a:r>
                      <a:r>
                        <a:rPr lang="pt-BR" sz="1200" b="1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Obtém as chaves de um dicionário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1681049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>
                          <a:solidFill>
                            <a:schemeClr val="bg1"/>
                          </a:solidFill>
                        </a:rPr>
                        <a:t>values</a:t>
                      </a:r>
                      <a:r>
                        <a:rPr lang="pt-BR" sz="1200" b="1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Obtém os valores de um dicionário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3402004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>
                          <a:solidFill>
                            <a:schemeClr val="bg1"/>
                          </a:solidFill>
                        </a:rPr>
                        <a:t>items</a:t>
                      </a:r>
                      <a:r>
                        <a:rPr lang="pt-BR" sz="1200" b="1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Retorna uma lista dos pares de tuplas de um dicionário (chave, valor)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102292"/>
                  </a:ext>
                </a:extLst>
              </a:tr>
            </a:tbl>
          </a:graphicData>
        </a:graphic>
      </p:graphicFrame>
      <p:pic>
        <p:nvPicPr>
          <p:cNvPr id="15" name="Imagem 14">
            <a:extLst>
              <a:ext uri="{FF2B5EF4-FFF2-40B4-BE49-F238E27FC236}">
                <a16:creationId xmlns:a16="http://schemas.microsoft.com/office/drawing/2014/main" id="{62BC2D2E-DE63-1ACE-9A77-E92327070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1423936"/>
            <a:ext cx="3312368" cy="70303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9FC22D5-92F2-CAD3-50C5-AAC7CE7B5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782" y="2198977"/>
            <a:ext cx="1999386" cy="69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4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Dicionários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4C4564F2-118B-A8A6-A608-84FCB6920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928082"/>
              </p:ext>
            </p:extLst>
          </p:nvPr>
        </p:nvGraphicFramePr>
        <p:xfrm>
          <a:off x="467544" y="908720"/>
          <a:ext cx="8424935" cy="512165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3562">
                  <a:extLst>
                    <a:ext uri="{9D8B030D-6E8A-4147-A177-3AD203B41FA5}">
                      <a16:colId xmlns:a16="http://schemas.microsoft.com/office/drawing/2014/main" val="2569077604"/>
                    </a:ext>
                  </a:extLst>
                </a:gridCol>
                <a:gridCol w="2106234">
                  <a:extLst>
                    <a:ext uri="{9D8B030D-6E8A-4147-A177-3AD203B41FA5}">
                      <a16:colId xmlns:a16="http://schemas.microsoft.com/office/drawing/2014/main" val="4064374661"/>
                    </a:ext>
                  </a:extLst>
                </a:gridCol>
                <a:gridCol w="5115139">
                  <a:extLst>
                    <a:ext uri="{9D8B030D-6E8A-4147-A177-3AD203B41FA5}">
                      <a16:colId xmlns:a16="http://schemas.microsoft.com/office/drawing/2014/main" val="4202974367"/>
                    </a:ext>
                  </a:extLst>
                </a:gridCol>
              </a:tblGrid>
              <a:tr h="45821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Comando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Descrição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Exemplo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523004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/>
                        <a:t>del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Exclui um item informando a chave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7353873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Verifica se uma chave existe no dicionário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2344562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/>
                        <a:t>keys</a:t>
                      </a:r>
                      <a:r>
                        <a:rPr lang="pt-BR" sz="1200" b="1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Obtém as chaves de um dicionário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1681049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>
                          <a:solidFill>
                            <a:schemeClr val="bg1"/>
                          </a:solidFill>
                        </a:rPr>
                        <a:t>values</a:t>
                      </a:r>
                      <a:r>
                        <a:rPr lang="pt-BR" sz="1200" b="1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Obtém os valores de um dicionário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3402004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>
                          <a:solidFill>
                            <a:schemeClr val="bg1"/>
                          </a:solidFill>
                        </a:rPr>
                        <a:t>items</a:t>
                      </a:r>
                      <a:r>
                        <a:rPr lang="pt-BR" sz="1200" b="1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Retorna uma lista dos pares de tuplas de um dicionário (chave, valor)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102292"/>
                  </a:ext>
                </a:extLst>
              </a:tr>
            </a:tbl>
          </a:graphicData>
        </a:graphic>
      </p:graphicFrame>
      <p:pic>
        <p:nvPicPr>
          <p:cNvPr id="15" name="Imagem 14">
            <a:extLst>
              <a:ext uri="{FF2B5EF4-FFF2-40B4-BE49-F238E27FC236}">
                <a16:creationId xmlns:a16="http://schemas.microsoft.com/office/drawing/2014/main" id="{62BC2D2E-DE63-1ACE-9A77-E92327070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1423936"/>
            <a:ext cx="3312368" cy="70303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9FC22D5-92F2-CAD3-50C5-AAC7CE7B5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782" y="2198977"/>
            <a:ext cx="1999386" cy="69819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C48A4330-1BFD-2244-D3BD-1AC2EB2E3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003" y="3118033"/>
            <a:ext cx="2750246" cy="69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Dicionários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4C4564F2-118B-A8A6-A608-84FCB6920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084349"/>
              </p:ext>
            </p:extLst>
          </p:nvPr>
        </p:nvGraphicFramePr>
        <p:xfrm>
          <a:off x="467544" y="908720"/>
          <a:ext cx="8424935" cy="512165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3562">
                  <a:extLst>
                    <a:ext uri="{9D8B030D-6E8A-4147-A177-3AD203B41FA5}">
                      <a16:colId xmlns:a16="http://schemas.microsoft.com/office/drawing/2014/main" val="2569077604"/>
                    </a:ext>
                  </a:extLst>
                </a:gridCol>
                <a:gridCol w="2106234">
                  <a:extLst>
                    <a:ext uri="{9D8B030D-6E8A-4147-A177-3AD203B41FA5}">
                      <a16:colId xmlns:a16="http://schemas.microsoft.com/office/drawing/2014/main" val="4064374661"/>
                    </a:ext>
                  </a:extLst>
                </a:gridCol>
                <a:gridCol w="5115139">
                  <a:extLst>
                    <a:ext uri="{9D8B030D-6E8A-4147-A177-3AD203B41FA5}">
                      <a16:colId xmlns:a16="http://schemas.microsoft.com/office/drawing/2014/main" val="4202974367"/>
                    </a:ext>
                  </a:extLst>
                </a:gridCol>
              </a:tblGrid>
              <a:tr h="45821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Comando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Descrição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Exemplo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523004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/>
                        <a:t>del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Exclui um item informando a chave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7353873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Verifica se uma chave existe no dicionário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2344562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/>
                        <a:t>keys</a:t>
                      </a:r>
                      <a:r>
                        <a:rPr lang="pt-BR" sz="1200" b="1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Obtém as chaves de um dicionário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1681049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/>
                        <a:t>values</a:t>
                      </a:r>
                      <a:r>
                        <a:rPr lang="pt-BR" sz="1200" b="1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Obtém os valores de um dicionário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3402004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>
                          <a:solidFill>
                            <a:schemeClr val="bg1"/>
                          </a:solidFill>
                        </a:rPr>
                        <a:t>items</a:t>
                      </a:r>
                      <a:r>
                        <a:rPr lang="pt-BR" sz="1200" b="1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Retorna uma lista dos pares de tuplas de um dicionário (chave, valor)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102292"/>
                  </a:ext>
                </a:extLst>
              </a:tr>
            </a:tbl>
          </a:graphicData>
        </a:graphic>
      </p:graphicFrame>
      <p:pic>
        <p:nvPicPr>
          <p:cNvPr id="15" name="Imagem 14">
            <a:extLst>
              <a:ext uri="{FF2B5EF4-FFF2-40B4-BE49-F238E27FC236}">
                <a16:creationId xmlns:a16="http://schemas.microsoft.com/office/drawing/2014/main" id="{62BC2D2E-DE63-1ACE-9A77-E92327070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1423936"/>
            <a:ext cx="3312368" cy="70303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9FC22D5-92F2-CAD3-50C5-AAC7CE7B5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782" y="2198977"/>
            <a:ext cx="1999386" cy="69819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C48A4330-1BFD-2244-D3BD-1AC2EB2E3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003" y="3118033"/>
            <a:ext cx="2750246" cy="69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1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Dicionários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4C4564F2-118B-A8A6-A608-84FCB6920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467180"/>
              </p:ext>
            </p:extLst>
          </p:nvPr>
        </p:nvGraphicFramePr>
        <p:xfrm>
          <a:off x="467544" y="908720"/>
          <a:ext cx="8424935" cy="512165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3562">
                  <a:extLst>
                    <a:ext uri="{9D8B030D-6E8A-4147-A177-3AD203B41FA5}">
                      <a16:colId xmlns:a16="http://schemas.microsoft.com/office/drawing/2014/main" val="2569077604"/>
                    </a:ext>
                  </a:extLst>
                </a:gridCol>
                <a:gridCol w="2106234">
                  <a:extLst>
                    <a:ext uri="{9D8B030D-6E8A-4147-A177-3AD203B41FA5}">
                      <a16:colId xmlns:a16="http://schemas.microsoft.com/office/drawing/2014/main" val="4064374661"/>
                    </a:ext>
                  </a:extLst>
                </a:gridCol>
                <a:gridCol w="5115139">
                  <a:extLst>
                    <a:ext uri="{9D8B030D-6E8A-4147-A177-3AD203B41FA5}">
                      <a16:colId xmlns:a16="http://schemas.microsoft.com/office/drawing/2014/main" val="4202974367"/>
                    </a:ext>
                  </a:extLst>
                </a:gridCol>
              </a:tblGrid>
              <a:tr h="45821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Comando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Descrição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Exemplo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523004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/>
                        <a:t>del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Exclui um item informando a chave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7353873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Verifica se uma chave existe no dicionário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2344562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/>
                        <a:t>keys</a:t>
                      </a:r>
                      <a:r>
                        <a:rPr lang="pt-BR" sz="1200" b="1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Obtém as chaves de um dicionário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1681049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/>
                        <a:t>values</a:t>
                      </a:r>
                      <a:r>
                        <a:rPr lang="pt-BR" sz="1200" b="1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Obtém os valores de um dicionário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3402004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>
                          <a:solidFill>
                            <a:schemeClr val="bg1"/>
                          </a:solidFill>
                        </a:rPr>
                        <a:t>items</a:t>
                      </a:r>
                      <a:r>
                        <a:rPr lang="pt-BR" sz="1200" b="1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Retorna uma lista dos pares de tuplas de um dicionário (chave, valor)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102292"/>
                  </a:ext>
                </a:extLst>
              </a:tr>
            </a:tbl>
          </a:graphicData>
        </a:graphic>
      </p:graphicFrame>
      <p:pic>
        <p:nvPicPr>
          <p:cNvPr id="15" name="Imagem 14">
            <a:extLst>
              <a:ext uri="{FF2B5EF4-FFF2-40B4-BE49-F238E27FC236}">
                <a16:creationId xmlns:a16="http://schemas.microsoft.com/office/drawing/2014/main" id="{62BC2D2E-DE63-1ACE-9A77-E92327070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1423936"/>
            <a:ext cx="3312368" cy="70303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9FC22D5-92F2-CAD3-50C5-AAC7CE7B5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782" y="2198977"/>
            <a:ext cx="1999386" cy="69819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C48A4330-1BFD-2244-D3BD-1AC2EB2E3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003" y="3118033"/>
            <a:ext cx="2750246" cy="697948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5C7693ED-A08E-D7AA-755F-AC39C6894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936" y="4148277"/>
            <a:ext cx="3472070" cy="69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6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Introdução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328AA86-A47E-EFD5-692A-F886D1DD7ADB}"/>
              </a:ext>
            </a:extLst>
          </p:cNvPr>
          <p:cNvSpPr txBox="1"/>
          <p:nvPr/>
        </p:nvSpPr>
        <p:spPr>
          <a:xfrm>
            <a:off x="2627784" y="1340768"/>
            <a:ext cx="5555096" cy="2833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q"/>
            </a:pPr>
            <a:r>
              <a:rPr lang="en-US" sz="1200" dirty="0" err="1">
                <a:latin typeface="Gotham HTF Light"/>
                <a:cs typeface="Gotham HTF Light"/>
              </a:rPr>
              <a:t>Linguagem</a:t>
            </a:r>
            <a:r>
              <a:rPr lang="en-US" sz="1200" dirty="0">
                <a:latin typeface="Gotham HTF Light"/>
                <a:cs typeface="Gotham HTF Light"/>
              </a:rPr>
              <a:t> de </a:t>
            </a:r>
            <a:r>
              <a:rPr lang="en-US" sz="1200" dirty="0" err="1">
                <a:latin typeface="Gotham HTF Light"/>
                <a:cs typeface="Gotham HTF Light"/>
              </a:rPr>
              <a:t>programação</a:t>
            </a:r>
            <a:r>
              <a:rPr lang="en-US" sz="1200" dirty="0">
                <a:latin typeface="Gotham HTF Light"/>
                <a:cs typeface="Gotham HTF Light"/>
              </a:rPr>
              <a:t> de alto </a:t>
            </a:r>
            <a:r>
              <a:rPr lang="en-US" sz="1200" dirty="0" err="1">
                <a:latin typeface="Gotham HTF Light"/>
                <a:cs typeface="Gotham HTF Light"/>
              </a:rPr>
              <a:t>nível</a:t>
            </a:r>
            <a:r>
              <a:rPr lang="en-US" sz="1200" dirty="0">
                <a:latin typeface="Gotham HTF Light"/>
                <a:cs typeface="Gotham HTF Light"/>
              </a:rPr>
              <a:t> e </a:t>
            </a:r>
            <a:r>
              <a:rPr lang="en-US" sz="1200" dirty="0" err="1">
                <a:latin typeface="Gotham HTF Light"/>
                <a:cs typeface="Gotham HTF Light"/>
              </a:rPr>
              <a:t>interpretada</a:t>
            </a:r>
            <a:r>
              <a:rPr lang="en-US" sz="1200" dirty="0">
                <a:latin typeface="Gotham HTF Light"/>
                <a:cs typeface="Gotham HTF Light"/>
              </a:rPr>
              <a:t>;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q"/>
            </a:pPr>
            <a:r>
              <a:rPr lang="en-US" sz="1200" dirty="0" err="1">
                <a:latin typeface="Gotham HTF Light"/>
                <a:cs typeface="Gotham HTF Light"/>
              </a:rPr>
              <a:t>Possui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uma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sintaxe</a:t>
            </a:r>
            <a:r>
              <a:rPr lang="en-US" sz="1200" dirty="0">
                <a:latin typeface="Gotham HTF Light"/>
                <a:cs typeface="Gotham HTF Light"/>
              </a:rPr>
              <a:t> simples e </a:t>
            </a:r>
            <a:r>
              <a:rPr lang="en-US" sz="1200" dirty="0" err="1">
                <a:latin typeface="Gotham HTF Light"/>
                <a:cs typeface="Gotham HTF Light"/>
              </a:rPr>
              <a:t>fácil</a:t>
            </a:r>
            <a:r>
              <a:rPr lang="en-US" sz="1200" dirty="0">
                <a:latin typeface="Gotham HTF Light"/>
                <a:cs typeface="Gotham HTF Light"/>
              </a:rPr>
              <a:t> de </a:t>
            </a:r>
            <a:r>
              <a:rPr lang="en-US" sz="1200" dirty="0" err="1">
                <a:latin typeface="Gotham HTF Light"/>
                <a:cs typeface="Gotham HTF Light"/>
              </a:rPr>
              <a:t>ler</a:t>
            </a:r>
            <a:r>
              <a:rPr lang="en-US" sz="1200" dirty="0">
                <a:latin typeface="Gotham HTF Light"/>
                <a:cs typeface="Gotham HTF Light"/>
              </a:rPr>
              <a:t> e </a:t>
            </a:r>
            <a:r>
              <a:rPr lang="en-US" sz="1200" dirty="0" err="1">
                <a:latin typeface="Gotham HTF Light"/>
                <a:cs typeface="Gotham HTF Light"/>
              </a:rPr>
              <a:t>entender</a:t>
            </a:r>
            <a:r>
              <a:rPr lang="en-US" sz="1200" dirty="0">
                <a:latin typeface="Gotham HTF Light"/>
                <a:cs typeface="Gotham HTF Light"/>
              </a:rPr>
              <a:t>;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q"/>
            </a:pPr>
            <a:r>
              <a:rPr lang="en-US" sz="1200" dirty="0" err="1">
                <a:latin typeface="Gotham HTF Light"/>
                <a:cs typeface="Gotham HTF Light"/>
              </a:rPr>
              <a:t>Suporta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múltiplos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paradigmas</a:t>
            </a:r>
            <a:r>
              <a:rPr lang="en-US" sz="1200" dirty="0">
                <a:latin typeface="Gotham HTF Light"/>
                <a:cs typeface="Gotham HTF Light"/>
              </a:rPr>
              <a:t> (OOP, </a:t>
            </a:r>
            <a:r>
              <a:rPr lang="en-US" sz="1200" dirty="0" err="1">
                <a:latin typeface="Gotham HTF Light"/>
                <a:cs typeface="Gotham HTF Light"/>
              </a:rPr>
              <a:t>Funcional</a:t>
            </a:r>
            <a:r>
              <a:rPr lang="en-US" sz="1200" dirty="0">
                <a:latin typeface="Gotham HTF Light"/>
                <a:cs typeface="Gotham HTF Light"/>
              </a:rPr>
              <a:t> e Procedural);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q"/>
            </a:pPr>
            <a:r>
              <a:rPr lang="en-US" sz="1200" dirty="0">
                <a:latin typeface="Gotham HTF Light"/>
                <a:cs typeface="Gotham HTF Light"/>
              </a:rPr>
              <a:t>Grande </a:t>
            </a:r>
            <a:r>
              <a:rPr lang="en-US" sz="1200" dirty="0" err="1">
                <a:latin typeface="Gotham HTF Light"/>
                <a:cs typeface="Gotham HTF Light"/>
              </a:rPr>
              <a:t>váridade</a:t>
            </a:r>
            <a:r>
              <a:rPr lang="en-US" sz="1200" dirty="0">
                <a:latin typeface="Gotham HTF Light"/>
                <a:cs typeface="Gotham HTF Light"/>
              </a:rPr>
              <a:t> de </a:t>
            </a:r>
            <a:r>
              <a:rPr lang="en-US" sz="1200" dirty="0" err="1">
                <a:latin typeface="Gotham HTF Light"/>
                <a:cs typeface="Gotham HTF Light"/>
              </a:rPr>
              <a:t>bibliotecas</a:t>
            </a:r>
            <a:r>
              <a:rPr lang="en-US" sz="1200" dirty="0">
                <a:latin typeface="Gotham HTF Light"/>
                <a:cs typeface="Gotham HTF Light"/>
              </a:rPr>
              <a:t> e </a:t>
            </a:r>
            <a:r>
              <a:rPr lang="en-US" sz="1200" dirty="0" err="1">
                <a:latin typeface="Gotham HTF Light"/>
                <a:cs typeface="Gotham HTF Light"/>
              </a:rPr>
              <a:t>uma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comunidade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ativa</a:t>
            </a:r>
            <a:r>
              <a:rPr lang="en-US" sz="1200" dirty="0">
                <a:latin typeface="Gotham HTF Light"/>
                <a:cs typeface="Gotham HTF Light"/>
              </a:rPr>
              <a:t>;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q"/>
            </a:pPr>
            <a:r>
              <a:rPr lang="en-US" sz="1200" dirty="0" err="1">
                <a:latin typeface="Gotham HTF Light"/>
                <a:cs typeface="Gotham HTF Light"/>
              </a:rPr>
              <a:t>Disponível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em</a:t>
            </a:r>
            <a:r>
              <a:rPr lang="en-US" sz="1200" dirty="0">
                <a:latin typeface="Gotham HTF Light"/>
                <a:cs typeface="Gotham HTF Light"/>
              </a:rPr>
              <a:t> WIN, Linux e Mac OS;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q"/>
            </a:pPr>
            <a:r>
              <a:rPr lang="en-US" sz="1200" dirty="0" err="1">
                <a:latin typeface="Gotham HTF Light"/>
                <a:cs typeface="Gotham HTF Light"/>
              </a:rPr>
              <a:t>Aplicada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em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processos</a:t>
            </a:r>
            <a:r>
              <a:rPr lang="en-US" sz="1200" dirty="0">
                <a:latin typeface="Gotham HTF Light"/>
                <a:cs typeface="Gotham HTF Light"/>
              </a:rPr>
              <a:t> de </a:t>
            </a:r>
            <a:r>
              <a:rPr lang="en-US" sz="1200" dirty="0" err="1">
                <a:latin typeface="Gotham HTF Light"/>
                <a:cs typeface="Gotham HTF Light"/>
              </a:rPr>
              <a:t>Automação</a:t>
            </a:r>
            <a:r>
              <a:rPr lang="en-US" sz="1200" dirty="0">
                <a:latin typeface="Gotham HTF Light"/>
                <a:cs typeface="Gotham HTF Light"/>
              </a:rPr>
              <a:t>, </a:t>
            </a:r>
            <a:r>
              <a:rPr lang="en-US" sz="1200" dirty="0" err="1">
                <a:latin typeface="Gotham HTF Light"/>
                <a:cs typeface="Gotham HTF Light"/>
              </a:rPr>
              <a:t>Análise</a:t>
            </a:r>
            <a:r>
              <a:rPr lang="en-US" sz="1200" dirty="0">
                <a:latin typeface="Gotham HTF Light"/>
                <a:cs typeface="Gotham HTF Light"/>
              </a:rPr>
              <a:t> de Dados, </a:t>
            </a:r>
            <a:r>
              <a:rPr lang="en-US" sz="1200" dirty="0" err="1">
                <a:latin typeface="Gotham HTF Light"/>
                <a:cs typeface="Gotham HTF Light"/>
              </a:rPr>
              <a:t>Visão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Computacional</a:t>
            </a:r>
            <a:r>
              <a:rPr lang="en-US" sz="1200" dirty="0">
                <a:latin typeface="Gotham HTF Light"/>
                <a:cs typeface="Gotham HTF Light"/>
              </a:rPr>
              <a:t> e </a:t>
            </a:r>
            <a:r>
              <a:rPr lang="en-US" sz="1200" dirty="0" err="1">
                <a:latin typeface="Gotham HTF Light"/>
                <a:cs typeface="Gotham HTF Light"/>
              </a:rPr>
              <a:t>Inteligência</a:t>
            </a:r>
            <a:r>
              <a:rPr lang="en-US" sz="1200" dirty="0">
                <a:latin typeface="Gotham HTF Light"/>
                <a:cs typeface="Gotham HTF Light"/>
              </a:rPr>
              <a:t> Artificial;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q"/>
            </a:pPr>
            <a:r>
              <a:rPr lang="en-US" sz="1200" dirty="0" err="1">
                <a:latin typeface="Gotham HTF Light"/>
                <a:cs typeface="Gotham HTF Light"/>
              </a:rPr>
              <a:t>Criado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em</a:t>
            </a:r>
            <a:r>
              <a:rPr lang="en-US" sz="1200" dirty="0">
                <a:latin typeface="Gotham HTF Light"/>
                <a:cs typeface="Gotham HTF Light"/>
              </a:rPr>
              <a:t> 1991 </a:t>
            </a:r>
            <a:r>
              <a:rPr lang="en-US" sz="1200" dirty="0" err="1">
                <a:latin typeface="Gotham HTF Light"/>
                <a:cs typeface="Gotham HTF Light"/>
              </a:rPr>
              <a:t>por</a:t>
            </a:r>
            <a:r>
              <a:rPr lang="en-US" sz="1200" dirty="0">
                <a:latin typeface="Gotham HTF Light"/>
                <a:cs typeface="Gotham HTF Light"/>
              </a:rPr>
              <a:t> Guido van Rossum e </a:t>
            </a:r>
            <a:r>
              <a:rPr lang="en-US" sz="1200" dirty="0" err="1">
                <a:latin typeface="Gotham HTF Light"/>
                <a:cs typeface="Gotham HTF Light"/>
              </a:rPr>
              <a:t>batizada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em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homenagem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ao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grupo</a:t>
            </a:r>
            <a:r>
              <a:rPr lang="en-US" sz="1200" dirty="0">
                <a:latin typeface="Gotham HTF Light"/>
                <a:cs typeface="Gotham HTF Light"/>
              </a:rPr>
              <a:t> de </a:t>
            </a:r>
            <a:r>
              <a:rPr lang="en-US" sz="1200" dirty="0" err="1">
                <a:latin typeface="Gotham HTF Light"/>
                <a:cs typeface="Gotham HTF Light"/>
              </a:rPr>
              <a:t>comédia</a:t>
            </a:r>
            <a:r>
              <a:rPr lang="en-US" sz="1200" dirty="0">
                <a:latin typeface="Gotham HTF Light"/>
                <a:cs typeface="Gotham HTF Light"/>
              </a:rPr>
              <a:t> Monty Python’s Flying Circus;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q"/>
            </a:pPr>
            <a:endParaRPr lang="en-US" sz="1200" dirty="0">
              <a:latin typeface="Gotham HTF Light"/>
              <a:cs typeface="Gotham HTF Light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946A4A5-8CA8-E92C-64D8-BB6E73EB29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080" y="1714893"/>
            <a:ext cx="1790023" cy="179002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945B976-5EED-5DBD-DD87-AEDC04C9E116}"/>
              </a:ext>
            </a:extLst>
          </p:cNvPr>
          <p:cNvSpPr txBox="1"/>
          <p:nvPr/>
        </p:nvSpPr>
        <p:spPr>
          <a:xfrm>
            <a:off x="683568" y="841236"/>
            <a:ext cx="457200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ED265B"/>
                </a:solidFill>
                <a:latin typeface="Gotham HTF Light"/>
                <a:cs typeface="Gotham HTF Light"/>
              </a:rPr>
              <a:t>O que é o Python?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32D7CF75-EE2C-398A-1FC3-3CCF6DCE30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149080"/>
            <a:ext cx="2912631" cy="228255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1C170D1-A6F9-AB99-0DB0-BAD4042F9B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4149080"/>
            <a:ext cx="2912631" cy="225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4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Dicionários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4C4564F2-118B-A8A6-A608-84FCB6920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646616"/>
              </p:ext>
            </p:extLst>
          </p:nvPr>
        </p:nvGraphicFramePr>
        <p:xfrm>
          <a:off x="467544" y="908720"/>
          <a:ext cx="8424935" cy="512165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3562">
                  <a:extLst>
                    <a:ext uri="{9D8B030D-6E8A-4147-A177-3AD203B41FA5}">
                      <a16:colId xmlns:a16="http://schemas.microsoft.com/office/drawing/2014/main" val="2569077604"/>
                    </a:ext>
                  </a:extLst>
                </a:gridCol>
                <a:gridCol w="2106234">
                  <a:extLst>
                    <a:ext uri="{9D8B030D-6E8A-4147-A177-3AD203B41FA5}">
                      <a16:colId xmlns:a16="http://schemas.microsoft.com/office/drawing/2014/main" val="4064374661"/>
                    </a:ext>
                  </a:extLst>
                </a:gridCol>
                <a:gridCol w="5115139">
                  <a:extLst>
                    <a:ext uri="{9D8B030D-6E8A-4147-A177-3AD203B41FA5}">
                      <a16:colId xmlns:a16="http://schemas.microsoft.com/office/drawing/2014/main" val="4202974367"/>
                    </a:ext>
                  </a:extLst>
                </a:gridCol>
              </a:tblGrid>
              <a:tr h="45821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Comando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Descrição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Exemplo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523004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/>
                        <a:t>del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Exclui um item informando a chave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7353873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Verifica se uma chave existe no dicionário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2344562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/>
                        <a:t>keys</a:t>
                      </a:r>
                      <a:r>
                        <a:rPr lang="pt-BR" sz="1200" b="1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Obtém as chaves de um dicionário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1681049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/>
                        <a:t>values</a:t>
                      </a:r>
                      <a:r>
                        <a:rPr lang="pt-BR" sz="1200" b="1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Obtém os valores de um dicionário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3402004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/>
                        <a:t>items</a:t>
                      </a:r>
                      <a:r>
                        <a:rPr lang="pt-BR" sz="1200" b="1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Retorna uma lista dos pares de tuplas de um dicionário (chave, valor)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102292"/>
                  </a:ext>
                </a:extLst>
              </a:tr>
            </a:tbl>
          </a:graphicData>
        </a:graphic>
      </p:graphicFrame>
      <p:pic>
        <p:nvPicPr>
          <p:cNvPr id="15" name="Imagem 14">
            <a:extLst>
              <a:ext uri="{FF2B5EF4-FFF2-40B4-BE49-F238E27FC236}">
                <a16:creationId xmlns:a16="http://schemas.microsoft.com/office/drawing/2014/main" id="{62BC2D2E-DE63-1ACE-9A77-E92327070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1423936"/>
            <a:ext cx="3312368" cy="70303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9FC22D5-92F2-CAD3-50C5-AAC7CE7B5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782" y="2198977"/>
            <a:ext cx="1999386" cy="69819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C48A4330-1BFD-2244-D3BD-1AC2EB2E3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003" y="3118033"/>
            <a:ext cx="2750246" cy="697948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5C7693ED-A08E-D7AA-755F-AC39C6894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936" y="4148277"/>
            <a:ext cx="3472070" cy="69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4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Dicionários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4C4564F2-118B-A8A6-A608-84FCB6920FCF}"/>
              </a:ext>
            </a:extLst>
          </p:cNvPr>
          <p:cNvGraphicFramePr>
            <a:graphicFrameLocks noGrp="1"/>
          </p:cNvGraphicFramePr>
          <p:nvPr/>
        </p:nvGraphicFramePr>
        <p:xfrm>
          <a:off x="467544" y="908720"/>
          <a:ext cx="8424935" cy="512165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3562">
                  <a:extLst>
                    <a:ext uri="{9D8B030D-6E8A-4147-A177-3AD203B41FA5}">
                      <a16:colId xmlns:a16="http://schemas.microsoft.com/office/drawing/2014/main" val="2569077604"/>
                    </a:ext>
                  </a:extLst>
                </a:gridCol>
                <a:gridCol w="2106234">
                  <a:extLst>
                    <a:ext uri="{9D8B030D-6E8A-4147-A177-3AD203B41FA5}">
                      <a16:colId xmlns:a16="http://schemas.microsoft.com/office/drawing/2014/main" val="4064374661"/>
                    </a:ext>
                  </a:extLst>
                </a:gridCol>
                <a:gridCol w="5115139">
                  <a:extLst>
                    <a:ext uri="{9D8B030D-6E8A-4147-A177-3AD203B41FA5}">
                      <a16:colId xmlns:a16="http://schemas.microsoft.com/office/drawing/2014/main" val="4202974367"/>
                    </a:ext>
                  </a:extLst>
                </a:gridCol>
              </a:tblGrid>
              <a:tr h="45821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Comando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Descrição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Exemplo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523004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/>
                        <a:t>del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Exclui um item informando a chave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7353873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Verifica se uma chave existe no dicionário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2344562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/>
                        <a:t>keys</a:t>
                      </a:r>
                      <a:r>
                        <a:rPr lang="pt-BR" sz="1200" b="1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Obtém as chaves de um dicionário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1681049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/>
                        <a:t>values</a:t>
                      </a:r>
                      <a:r>
                        <a:rPr lang="pt-BR" sz="1200" b="1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Obtém os valores de um dicionário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3402004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/>
                        <a:t>items</a:t>
                      </a:r>
                      <a:r>
                        <a:rPr lang="pt-BR" sz="1200" b="1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Retorna uma lista dos pares de tuplas de um dicionário (chave, valor)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102292"/>
                  </a:ext>
                </a:extLst>
              </a:tr>
            </a:tbl>
          </a:graphicData>
        </a:graphic>
      </p:graphicFrame>
      <p:pic>
        <p:nvPicPr>
          <p:cNvPr id="15" name="Imagem 14">
            <a:extLst>
              <a:ext uri="{FF2B5EF4-FFF2-40B4-BE49-F238E27FC236}">
                <a16:creationId xmlns:a16="http://schemas.microsoft.com/office/drawing/2014/main" id="{62BC2D2E-DE63-1ACE-9A77-E92327070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1423936"/>
            <a:ext cx="3312368" cy="70303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9FC22D5-92F2-CAD3-50C5-AAC7CE7B5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782" y="2198977"/>
            <a:ext cx="1999386" cy="69819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C48A4330-1BFD-2244-D3BD-1AC2EB2E3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003" y="3118033"/>
            <a:ext cx="2750246" cy="697948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5C7693ED-A08E-D7AA-755F-AC39C6894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936" y="4148277"/>
            <a:ext cx="3472070" cy="697948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3D3117DD-C6DD-48EE-F1D9-53241E62BA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3928" y="5196191"/>
            <a:ext cx="4752528" cy="60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4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Funções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1C2C4E3-4090-8925-C572-A5549CA34D04}"/>
              </a:ext>
            </a:extLst>
          </p:cNvPr>
          <p:cNvSpPr/>
          <p:nvPr/>
        </p:nvSpPr>
        <p:spPr>
          <a:xfrm>
            <a:off x="395536" y="980728"/>
            <a:ext cx="7560840" cy="4276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285750" indent="-285750"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sz="1400" dirty="0">
                <a:latin typeface="Gotham HTF"/>
              </a:rPr>
              <a:t>São trechos de código que podem ser reutilizados várias vezes;</a:t>
            </a:r>
          </a:p>
          <a:p>
            <a:pPr marL="285750" indent="-285750"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sz="1400" dirty="0">
                <a:latin typeface="Gotham HTF"/>
              </a:rPr>
              <a:t>São definidas usando a palavra chave </a:t>
            </a:r>
            <a:r>
              <a:rPr lang="pt-BR" sz="1400" b="1" dirty="0" err="1">
                <a:latin typeface="Gotham HTF"/>
              </a:rPr>
              <a:t>def</a:t>
            </a:r>
            <a:r>
              <a:rPr lang="pt-BR" sz="1400" dirty="0">
                <a:latin typeface="Gotham HTF"/>
              </a:rPr>
              <a:t>, seguida de um nome;</a:t>
            </a:r>
          </a:p>
          <a:p>
            <a:pPr marL="285750" indent="-285750"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sz="1400" dirty="0">
                <a:latin typeface="Gotham HTF"/>
              </a:rPr>
              <a:t>A definição da função é concluída por uma lista de parâmetros entre parênteses e um bloco de código </a:t>
            </a:r>
            <a:r>
              <a:rPr lang="pt-BR" sz="1400" dirty="0" err="1">
                <a:latin typeface="Gotham HTF"/>
              </a:rPr>
              <a:t>identado</a:t>
            </a:r>
            <a:r>
              <a:rPr lang="pt-BR" sz="1400" dirty="0">
                <a:latin typeface="Gotham HTF"/>
              </a:rPr>
              <a:t>;</a:t>
            </a:r>
          </a:p>
          <a:p>
            <a:pPr marL="285750" indent="-285750"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sz="1400" dirty="0">
                <a:latin typeface="Gotham HTF"/>
              </a:rPr>
              <a:t>A função pode retornar um resultado, ou somente realizar uma tarefa;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2D986E4-A177-F712-436D-885E0F743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47" y="2452117"/>
            <a:ext cx="1990725" cy="9048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D125812-E657-991D-1A10-7A0ADE4ED137}"/>
              </a:ext>
            </a:extLst>
          </p:cNvPr>
          <p:cNvSpPr/>
          <p:nvPr/>
        </p:nvSpPr>
        <p:spPr>
          <a:xfrm>
            <a:off x="395536" y="3649440"/>
            <a:ext cx="7560840" cy="4276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285750" indent="-285750"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sz="1400" dirty="0">
                <a:latin typeface="Gotham HTF"/>
              </a:rPr>
              <a:t>Para usar essa função, basta chama-la no código, passando os números que devem ser somados como parâmetros a e b;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D78B350-D264-36BF-889E-34D13DCA85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0"/>
          <a:stretch/>
        </p:blipFill>
        <p:spPr>
          <a:xfrm>
            <a:off x="2987823" y="4428331"/>
            <a:ext cx="2435907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38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A3D527F-B62B-6066-7F52-6F8018748148}"/>
              </a:ext>
            </a:extLst>
          </p:cNvPr>
          <p:cNvSpPr/>
          <p:nvPr/>
        </p:nvSpPr>
        <p:spPr>
          <a:xfrm>
            <a:off x="395536" y="980728"/>
            <a:ext cx="6624736" cy="4276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228600" indent="-228600" algn="l">
              <a:lnSpc>
                <a:spcPct val="150000"/>
              </a:lnSpc>
              <a:buClr>
                <a:srgbClr val="ED145B"/>
              </a:buClr>
              <a:buFont typeface="+mj-lt"/>
              <a:buAutoNum type="arabicParenR"/>
            </a:pPr>
            <a:r>
              <a:rPr lang="pt-BR" sz="1050" b="0" i="0" dirty="0">
                <a:solidFill>
                  <a:schemeClr val="tx1"/>
                </a:solidFill>
                <a:effectLst/>
                <a:latin typeface="Gotham HTF"/>
              </a:rPr>
              <a:t>Crie uma função que conte o número de ocorrências de uma determinada letra em uma </a:t>
            </a:r>
            <a:r>
              <a:rPr lang="pt-BR" sz="1050" b="0" i="0" dirty="0" err="1">
                <a:solidFill>
                  <a:schemeClr val="tx1"/>
                </a:solidFill>
                <a:effectLst/>
                <a:latin typeface="Gotham HTF"/>
              </a:rPr>
              <a:t>string</a:t>
            </a:r>
            <a:r>
              <a:rPr lang="pt-BR" sz="1050" b="0" i="0" dirty="0">
                <a:solidFill>
                  <a:schemeClr val="tx1"/>
                </a:solidFill>
                <a:effectLst/>
                <a:latin typeface="Gotham HTF"/>
              </a:rPr>
              <a:t>.</a:t>
            </a:r>
          </a:p>
          <a:p>
            <a:pPr marL="228600" indent="-228600" algn="l">
              <a:lnSpc>
                <a:spcPct val="150000"/>
              </a:lnSpc>
              <a:buClr>
                <a:srgbClr val="ED145B"/>
              </a:buClr>
              <a:buFont typeface="+mj-lt"/>
              <a:buAutoNum type="arabicParenR"/>
            </a:pPr>
            <a:r>
              <a:rPr lang="pt-BR" sz="1050" b="0" i="0" dirty="0">
                <a:solidFill>
                  <a:schemeClr val="tx1"/>
                </a:solidFill>
                <a:effectLst/>
                <a:latin typeface="Gotham HTF"/>
              </a:rPr>
              <a:t>Crie uma função que verifique se uma </a:t>
            </a:r>
            <a:r>
              <a:rPr lang="pt-BR" sz="1050" b="0" i="0" dirty="0" err="1">
                <a:solidFill>
                  <a:schemeClr val="tx1"/>
                </a:solidFill>
                <a:effectLst/>
                <a:latin typeface="Gotham HTF"/>
              </a:rPr>
              <a:t>string</a:t>
            </a:r>
            <a:r>
              <a:rPr lang="pt-BR" sz="1050" b="0" i="0" dirty="0">
                <a:solidFill>
                  <a:schemeClr val="tx1"/>
                </a:solidFill>
                <a:effectLst/>
                <a:latin typeface="Gotham HTF"/>
              </a:rPr>
              <a:t> é um palíndromo.</a:t>
            </a:r>
          </a:p>
          <a:p>
            <a:pPr marL="228600" indent="-228600" algn="l">
              <a:lnSpc>
                <a:spcPct val="150000"/>
              </a:lnSpc>
              <a:buClr>
                <a:srgbClr val="ED145B"/>
              </a:buClr>
              <a:buFont typeface="+mj-lt"/>
              <a:buAutoNum type="arabicParenR"/>
            </a:pPr>
            <a:r>
              <a:rPr lang="pt-BR" sz="1050" b="0" i="0" dirty="0">
                <a:solidFill>
                  <a:schemeClr val="tx1"/>
                </a:solidFill>
                <a:effectLst/>
                <a:latin typeface="Gotham HTF"/>
              </a:rPr>
              <a:t>Crie uma função que substitua todas as vogais de uma </a:t>
            </a:r>
            <a:r>
              <a:rPr lang="pt-BR" sz="1050" b="0" i="0" dirty="0" err="1">
                <a:solidFill>
                  <a:schemeClr val="tx1"/>
                </a:solidFill>
                <a:effectLst/>
                <a:latin typeface="Gotham HTF"/>
              </a:rPr>
              <a:t>string</a:t>
            </a:r>
            <a:r>
              <a:rPr lang="pt-BR" sz="1050" b="0" i="0" dirty="0">
                <a:solidFill>
                  <a:schemeClr val="tx1"/>
                </a:solidFill>
                <a:effectLst/>
                <a:latin typeface="Gotham HTF"/>
              </a:rPr>
              <a:t> por outra letra.</a:t>
            </a:r>
          </a:p>
          <a:p>
            <a:pPr marL="228600" indent="-228600" algn="l">
              <a:lnSpc>
                <a:spcPct val="150000"/>
              </a:lnSpc>
              <a:buClr>
                <a:srgbClr val="ED145B"/>
              </a:buClr>
              <a:buFont typeface="+mj-lt"/>
              <a:buAutoNum type="arabicParenR"/>
            </a:pPr>
            <a:r>
              <a:rPr lang="pt-BR" sz="1050" b="0" i="0" dirty="0">
                <a:solidFill>
                  <a:schemeClr val="tx1"/>
                </a:solidFill>
                <a:effectLst/>
                <a:latin typeface="Gotham HTF"/>
              </a:rPr>
              <a:t>Crie uma função que conte quantas vezes cada letra aparece em uma </a:t>
            </a:r>
            <a:r>
              <a:rPr lang="pt-BR" sz="1050" b="0" i="0" dirty="0" err="1">
                <a:solidFill>
                  <a:schemeClr val="tx1"/>
                </a:solidFill>
                <a:effectLst/>
                <a:latin typeface="Gotham HTF"/>
              </a:rPr>
              <a:t>string</a:t>
            </a:r>
            <a:r>
              <a:rPr lang="pt-BR" sz="1050" b="0" i="0" dirty="0">
                <a:solidFill>
                  <a:schemeClr val="tx1"/>
                </a:solidFill>
                <a:effectLst/>
                <a:latin typeface="Gotham HTF"/>
              </a:rPr>
              <a:t>.</a:t>
            </a:r>
          </a:p>
          <a:p>
            <a:pPr marL="228600" indent="-228600" algn="l">
              <a:lnSpc>
                <a:spcPct val="150000"/>
              </a:lnSpc>
              <a:buClr>
                <a:srgbClr val="ED145B"/>
              </a:buClr>
              <a:buFont typeface="+mj-lt"/>
              <a:buAutoNum type="arabicParenR"/>
            </a:pPr>
            <a:r>
              <a:rPr lang="pt-BR" sz="1050" b="0" i="0" dirty="0">
                <a:solidFill>
                  <a:schemeClr val="tx1"/>
                </a:solidFill>
                <a:effectLst/>
                <a:latin typeface="Gotham HTF"/>
              </a:rPr>
              <a:t>Crie uma função que calcule a soma dos elementos de uma lista usando um loop.</a:t>
            </a:r>
          </a:p>
          <a:p>
            <a:pPr marL="228600" indent="-228600" algn="l">
              <a:lnSpc>
                <a:spcPct val="150000"/>
              </a:lnSpc>
              <a:buClr>
                <a:srgbClr val="ED145B"/>
              </a:buClr>
              <a:buFont typeface="+mj-lt"/>
              <a:buAutoNum type="arabicParenR"/>
            </a:pPr>
            <a:r>
              <a:rPr lang="pt-BR" sz="1050" b="0" i="0" dirty="0">
                <a:solidFill>
                  <a:schemeClr val="tx1"/>
                </a:solidFill>
                <a:effectLst/>
                <a:latin typeface="Gotham HTF"/>
              </a:rPr>
              <a:t>Crie uma função que encontre o maior número de uma lista.</a:t>
            </a:r>
          </a:p>
          <a:p>
            <a:pPr marL="228600" indent="-228600" algn="l">
              <a:lnSpc>
                <a:spcPct val="150000"/>
              </a:lnSpc>
              <a:buClr>
                <a:srgbClr val="ED145B"/>
              </a:buClr>
              <a:buFont typeface="+mj-lt"/>
              <a:buAutoNum type="arabicParenR"/>
            </a:pPr>
            <a:r>
              <a:rPr lang="pt-BR" sz="1050" b="0" i="0" dirty="0">
                <a:solidFill>
                  <a:schemeClr val="tx1"/>
                </a:solidFill>
                <a:effectLst/>
                <a:latin typeface="Gotham HTF"/>
              </a:rPr>
              <a:t>Crie uma função que junte duas listas em uma única lista.</a:t>
            </a:r>
          </a:p>
          <a:p>
            <a:pPr marL="228600" indent="-228600" algn="l">
              <a:lnSpc>
                <a:spcPct val="150000"/>
              </a:lnSpc>
              <a:buClr>
                <a:srgbClr val="ED145B"/>
              </a:buClr>
              <a:buFont typeface="+mj-lt"/>
              <a:buAutoNum type="arabicParenR"/>
            </a:pPr>
            <a:r>
              <a:rPr lang="pt-BR" sz="1050" b="0" i="0" dirty="0">
                <a:solidFill>
                  <a:schemeClr val="tx1"/>
                </a:solidFill>
                <a:effectLst/>
                <a:latin typeface="Gotham HTF"/>
              </a:rPr>
              <a:t>Crie uma função que verifique se todos os elementos de uma lista são iguais.</a:t>
            </a:r>
          </a:p>
          <a:p>
            <a:pPr marL="228600" indent="-228600" algn="l">
              <a:lnSpc>
                <a:spcPct val="150000"/>
              </a:lnSpc>
              <a:buClr>
                <a:srgbClr val="ED145B"/>
              </a:buClr>
              <a:buFont typeface="+mj-lt"/>
              <a:buAutoNum type="arabicParenR"/>
            </a:pPr>
            <a:r>
              <a:rPr lang="pt-BR" sz="1050" b="0" i="0" dirty="0">
                <a:solidFill>
                  <a:schemeClr val="tx1"/>
                </a:solidFill>
                <a:effectLst/>
                <a:latin typeface="Gotham HTF"/>
              </a:rPr>
              <a:t>Crie uma tupla com os nomes dos personagens principais de Dragon Ball Z (Goku, Vegeta, Piccolo, </a:t>
            </a:r>
            <a:r>
              <a:rPr lang="pt-BR" sz="1050" b="0" i="0" dirty="0" err="1">
                <a:solidFill>
                  <a:schemeClr val="tx1"/>
                </a:solidFill>
                <a:effectLst/>
                <a:latin typeface="Gotham HTF"/>
              </a:rPr>
              <a:t>Trunks</a:t>
            </a:r>
            <a:r>
              <a:rPr lang="pt-BR" sz="1050" b="0" i="0" dirty="0">
                <a:solidFill>
                  <a:schemeClr val="tx1"/>
                </a:solidFill>
                <a:effectLst/>
                <a:latin typeface="Gotham HTF"/>
              </a:rPr>
              <a:t>, Gohan, </a:t>
            </a:r>
            <a:r>
              <a:rPr lang="pt-BR" sz="1050" b="0" i="0" dirty="0" err="1">
                <a:solidFill>
                  <a:schemeClr val="tx1"/>
                </a:solidFill>
                <a:effectLst/>
                <a:latin typeface="Gotham HTF"/>
              </a:rPr>
              <a:t>Freeza</a:t>
            </a:r>
            <a:r>
              <a:rPr lang="pt-BR" sz="1050" b="0" i="0" dirty="0">
                <a:solidFill>
                  <a:schemeClr val="tx1"/>
                </a:solidFill>
                <a:effectLst/>
                <a:latin typeface="Gotham HTF"/>
              </a:rPr>
              <a:t>, </a:t>
            </a:r>
            <a:r>
              <a:rPr lang="pt-BR" sz="1050" b="0" i="0" dirty="0" err="1">
                <a:solidFill>
                  <a:schemeClr val="tx1"/>
                </a:solidFill>
                <a:effectLst/>
                <a:latin typeface="Gotham HTF"/>
              </a:rPr>
              <a:t>Cell</a:t>
            </a:r>
            <a:r>
              <a:rPr lang="pt-BR" sz="1050" b="0" i="0" dirty="0">
                <a:solidFill>
                  <a:schemeClr val="tx1"/>
                </a:solidFill>
                <a:effectLst/>
                <a:latin typeface="Gotham HTF"/>
              </a:rPr>
              <a:t> e </a:t>
            </a:r>
            <a:r>
              <a:rPr lang="pt-BR" sz="1050" b="0" i="0" dirty="0" err="1">
                <a:solidFill>
                  <a:schemeClr val="tx1"/>
                </a:solidFill>
                <a:effectLst/>
                <a:latin typeface="Gotham HTF"/>
              </a:rPr>
              <a:t>Majin</a:t>
            </a:r>
            <a:r>
              <a:rPr lang="pt-BR" sz="1050" b="0" i="0" dirty="0">
                <a:solidFill>
                  <a:schemeClr val="tx1"/>
                </a:solidFill>
                <a:effectLst/>
                <a:latin typeface="Gotham HTF"/>
              </a:rPr>
              <a:t> </a:t>
            </a:r>
            <a:r>
              <a:rPr lang="pt-BR" sz="1050" b="0" i="0" dirty="0" err="1">
                <a:solidFill>
                  <a:schemeClr val="tx1"/>
                </a:solidFill>
                <a:effectLst/>
                <a:latin typeface="Gotham HTF"/>
              </a:rPr>
              <a:t>Buu</a:t>
            </a:r>
            <a:r>
              <a:rPr lang="pt-BR" sz="1050" b="0" i="0" dirty="0">
                <a:solidFill>
                  <a:schemeClr val="tx1"/>
                </a:solidFill>
                <a:effectLst/>
                <a:latin typeface="Gotham HTF"/>
              </a:rPr>
              <a:t>). </a:t>
            </a:r>
          </a:p>
          <a:p>
            <a:pPr marL="685800" lvl="1" indent="-228600">
              <a:lnSpc>
                <a:spcPct val="150000"/>
              </a:lnSpc>
              <a:buClr>
                <a:srgbClr val="ED145B"/>
              </a:buClr>
              <a:buFont typeface="+mj-lt"/>
              <a:buAutoNum type="alphaLcPeriod"/>
            </a:pPr>
            <a:r>
              <a:rPr lang="pt-BR" sz="1050" b="0" i="0" dirty="0">
                <a:solidFill>
                  <a:schemeClr val="tx1"/>
                </a:solidFill>
                <a:effectLst/>
                <a:latin typeface="Gotham HTF"/>
              </a:rPr>
              <a:t>Escreva uma função que exiba o personagem mais forte de acordo com o seu poder de luta, para isso, você deve atribuir um valor de luta para cada personagem, por exemplo Goku = 9999, Vegeta = 9000, </a:t>
            </a:r>
            <a:r>
              <a:rPr lang="pt-BR" sz="1050" b="0" i="0" dirty="0" err="1">
                <a:solidFill>
                  <a:schemeClr val="tx1"/>
                </a:solidFill>
                <a:effectLst/>
                <a:latin typeface="Gotham HTF"/>
              </a:rPr>
              <a:t>etc</a:t>
            </a:r>
            <a:r>
              <a:rPr lang="pt-BR" sz="1050" b="0" i="0" dirty="0">
                <a:solidFill>
                  <a:schemeClr val="tx1"/>
                </a:solidFill>
                <a:effectLst/>
                <a:latin typeface="Gotham HTF"/>
              </a:rPr>
              <a:t>; </a:t>
            </a:r>
          </a:p>
          <a:p>
            <a:pPr marL="685800" lvl="1" indent="-228600">
              <a:lnSpc>
                <a:spcPct val="150000"/>
              </a:lnSpc>
              <a:buClr>
                <a:srgbClr val="ED145B"/>
              </a:buClr>
              <a:buFont typeface="+mj-lt"/>
              <a:buAutoNum type="alphaLcPeriod"/>
            </a:pPr>
            <a:r>
              <a:rPr lang="pt-BR" sz="1050" dirty="0">
                <a:solidFill>
                  <a:schemeClr val="tx1"/>
                </a:solidFill>
                <a:latin typeface="Gotham HTF"/>
              </a:rPr>
              <a:t>Modifique a função criada em a. para exibir todos os personagens com poder de luta igual ou superior a 9000;</a:t>
            </a:r>
          </a:p>
          <a:p>
            <a:pPr marL="685800" lvl="1" indent="-228600">
              <a:lnSpc>
                <a:spcPct val="150000"/>
              </a:lnSpc>
              <a:buClr>
                <a:srgbClr val="ED145B"/>
              </a:buClr>
              <a:buFont typeface="+mj-lt"/>
              <a:buAutoNum type="alphaLcPeriod"/>
            </a:pPr>
            <a:r>
              <a:rPr lang="pt-BR" sz="1050" b="0" i="0" dirty="0">
                <a:solidFill>
                  <a:schemeClr val="tx1"/>
                </a:solidFill>
                <a:effectLst/>
                <a:latin typeface="Gotham HTF"/>
              </a:rPr>
              <a:t>Escreva uma função que conte quantos personagens são poderosos o suficiente para lutar contra o </a:t>
            </a:r>
            <a:r>
              <a:rPr lang="pt-BR" sz="1050" b="0" i="0" dirty="0" err="1">
                <a:solidFill>
                  <a:schemeClr val="tx1"/>
                </a:solidFill>
                <a:effectLst/>
                <a:latin typeface="Gotham HTF"/>
              </a:rPr>
              <a:t>Freeza</a:t>
            </a:r>
            <a:r>
              <a:rPr lang="pt-BR" sz="1050" b="0" i="0" dirty="0">
                <a:solidFill>
                  <a:schemeClr val="tx1"/>
                </a:solidFill>
                <a:effectLst/>
                <a:latin typeface="Gotham HTF"/>
              </a:rPr>
              <a:t> (poder maior que 8000);</a:t>
            </a:r>
          </a:p>
          <a:p>
            <a:pPr marL="685800" lvl="1" indent="-228600">
              <a:lnSpc>
                <a:spcPct val="150000"/>
              </a:lnSpc>
              <a:buClr>
                <a:srgbClr val="ED145B"/>
              </a:buClr>
              <a:buFont typeface="+mj-lt"/>
              <a:buAutoNum type="alphaLcPeriod"/>
            </a:pPr>
            <a:r>
              <a:rPr lang="pt-BR" sz="1050" dirty="0">
                <a:solidFill>
                  <a:schemeClr val="tx1"/>
                </a:solidFill>
                <a:latin typeface="Gotham HTF"/>
              </a:rPr>
              <a:t>Modifique a função em c. para retornar uma nova tupla apenas com os personagens poderosos para lutar contra </a:t>
            </a:r>
            <a:r>
              <a:rPr lang="pt-BR" sz="1050" dirty="0" err="1">
                <a:solidFill>
                  <a:schemeClr val="tx1"/>
                </a:solidFill>
                <a:latin typeface="Gotham HTF"/>
              </a:rPr>
              <a:t>Freeza</a:t>
            </a:r>
            <a:r>
              <a:rPr lang="pt-BR" sz="1050" dirty="0">
                <a:solidFill>
                  <a:schemeClr val="tx1"/>
                </a:solidFill>
                <a:latin typeface="Gotham HTF"/>
              </a:rPr>
              <a:t>;</a:t>
            </a:r>
            <a:endParaRPr lang="pt-BR" sz="1050" b="0" i="0" dirty="0">
              <a:solidFill>
                <a:schemeClr val="tx1"/>
              </a:solidFill>
              <a:effectLst/>
              <a:latin typeface="Gotham HTF"/>
            </a:endParaRPr>
          </a:p>
          <a:p>
            <a:pPr algn="l">
              <a:lnSpc>
                <a:spcPct val="150000"/>
              </a:lnSpc>
              <a:buClr>
                <a:srgbClr val="ED145B"/>
              </a:buClr>
            </a:pPr>
            <a:endParaRPr lang="pt-BR" sz="1050" b="0" i="0" dirty="0">
              <a:solidFill>
                <a:schemeClr val="tx1"/>
              </a:solidFill>
              <a:effectLst/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176084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5954838-1F70-971C-94EA-E36A6B7BD909}"/>
              </a:ext>
            </a:extLst>
          </p:cNvPr>
          <p:cNvSpPr/>
          <p:nvPr/>
        </p:nvSpPr>
        <p:spPr>
          <a:xfrm>
            <a:off x="395536" y="980728"/>
            <a:ext cx="6624736" cy="4276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228600" indent="-228600" algn="l">
              <a:lnSpc>
                <a:spcPct val="150000"/>
              </a:lnSpc>
              <a:buClr>
                <a:srgbClr val="ED145B"/>
              </a:buClr>
              <a:buFont typeface="+mj-lt"/>
              <a:buAutoNum type="arabicParenR"/>
            </a:pPr>
            <a:r>
              <a:rPr lang="pt-BR" sz="1200" b="0" i="0" dirty="0">
                <a:solidFill>
                  <a:schemeClr val="tx1"/>
                </a:solidFill>
                <a:effectLst/>
                <a:latin typeface="Gotham HTF"/>
              </a:rPr>
              <a:t>Crie uma função que conte o número de ocorrências de uma determinada letra em uma </a:t>
            </a:r>
            <a:r>
              <a:rPr lang="pt-BR" sz="1200" b="0" i="0" dirty="0" err="1">
                <a:solidFill>
                  <a:schemeClr val="tx1"/>
                </a:solidFill>
                <a:effectLst/>
                <a:latin typeface="Gotham HTF"/>
              </a:rPr>
              <a:t>string</a:t>
            </a:r>
            <a:r>
              <a:rPr lang="pt-BR" sz="1200" b="0" i="0" dirty="0">
                <a:solidFill>
                  <a:schemeClr val="tx1"/>
                </a:solidFill>
                <a:effectLst/>
                <a:latin typeface="Gotham HTF"/>
              </a:rPr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A254897-E22C-AD24-D25C-1ED0F2768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08360"/>
            <a:ext cx="3752850" cy="1647825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21C99FF-0ACF-636F-5FEF-F4E5439C25F2}"/>
              </a:ext>
            </a:extLst>
          </p:cNvPr>
          <p:cNvSpPr/>
          <p:nvPr/>
        </p:nvSpPr>
        <p:spPr>
          <a:xfrm>
            <a:off x="395536" y="3627711"/>
            <a:ext cx="6624736" cy="4276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228600" indent="-228600" algn="l">
              <a:lnSpc>
                <a:spcPct val="150000"/>
              </a:lnSpc>
              <a:buClr>
                <a:srgbClr val="ED145B"/>
              </a:buClr>
              <a:buFont typeface="+mj-lt"/>
              <a:buAutoNum type="arabicParenR" startAt="2"/>
            </a:pPr>
            <a:r>
              <a:rPr lang="pt-BR" sz="1200" b="0" i="0" dirty="0">
                <a:solidFill>
                  <a:schemeClr val="tx1"/>
                </a:solidFill>
                <a:effectLst/>
                <a:latin typeface="Gotham HTF"/>
              </a:rPr>
              <a:t>Crie uma função que verifique se uma </a:t>
            </a:r>
            <a:r>
              <a:rPr lang="pt-BR" sz="1200" b="0" i="0" dirty="0" err="1">
                <a:solidFill>
                  <a:schemeClr val="tx1"/>
                </a:solidFill>
                <a:effectLst/>
                <a:latin typeface="Gotham HTF"/>
              </a:rPr>
              <a:t>string</a:t>
            </a:r>
            <a:r>
              <a:rPr lang="pt-BR" sz="1200" b="0" i="0" dirty="0">
                <a:solidFill>
                  <a:schemeClr val="tx1"/>
                </a:solidFill>
                <a:effectLst/>
                <a:latin typeface="Gotham HTF"/>
              </a:rPr>
              <a:t> é um palíndromo.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A4A5864-1DC0-A6CF-DCF2-3E2835C64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005064"/>
            <a:ext cx="3952875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7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A5EB5D2-9A7D-758C-F640-FED3CE8E0F8E}"/>
              </a:ext>
            </a:extLst>
          </p:cNvPr>
          <p:cNvSpPr/>
          <p:nvPr/>
        </p:nvSpPr>
        <p:spPr>
          <a:xfrm>
            <a:off x="395536" y="980728"/>
            <a:ext cx="6624736" cy="4276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228600" indent="-228600" algn="l">
              <a:lnSpc>
                <a:spcPct val="150000"/>
              </a:lnSpc>
              <a:buClr>
                <a:srgbClr val="ED145B"/>
              </a:buClr>
              <a:buFont typeface="+mj-lt"/>
              <a:buAutoNum type="arabicParenR" startAt="3"/>
            </a:pPr>
            <a:r>
              <a:rPr lang="pt-BR" sz="1200" b="0" i="0" dirty="0">
                <a:solidFill>
                  <a:schemeClr val="tx1"/>
                </a:solidFill>
                <a:effectLst/>
                <a:latin typeface="Gotham HTF"/>
              </a:rPr>
              <a:t>Crie uma função que substitua todas as vogais de uma </a:t>
            </a:r>
            <a:r>
              <a:rPr lang="pt-BR" sz="1200" b="0" i="0" dirty="0" err="1">
                <a:solidFill>
                  <a:schemeClr val="tx1"/>
                </a:solidFill>
                <a:effectLst/>
                <a:latin typeface="Gotham HTF"/>
              </a:rPr>
              <a:t>string</a:t>
            </a:r>
            <a:r>
              <a:rPr lang="pt-BR" sz="1200" b="0" i="0" dirty="0">
                <a:solidFill>
                  <a:schemeClr val="tx1"/>
                </a:solidFill>
                <a:effectLst/>
                <a:latin typeface="Gotham HTF"/>
              </a:rPr>
              <a:t> por outra letra.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8FB1E6B-67E5-E77A-A09A-F2396C040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268760"/>
            <a:ext cx="4419600" cy="22098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49B5F42-2370-E132-6A5D-3F6B93AFB343}"/>
              </a:ext>
            </a:extLst>
          </p:cNvPr>
          <p:cNvSpPr/>
          <p:nvPr/>
        </p:nvSpPr>
        <p:spPr>
          <a:xfrm>
            <a:off x="395536" y="3865464"/>
            <a:ext cx="6624736" cy="4276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228600" indent="-228600" algn="l">
              <a:lnSpc>
                <a:spcPct val="150000"/>
              </a:lnSpc>
              <a:buClr>
                <a:srgbClr val="ED145B"/>
              </a:buClr>
              <a:buFont typeface="+mj-lt"/>
              <a:buAutoNum type="arabicParenR" startAt="4"/>
            </a:pPr>
            <a:r>
              <a:rPr lang="pt-BR" sz="1200" b="0" i="0" dirty="0">
                <a:solidFill>
                  <a:schemeClr val="tx1"/>
                </a:solidFill>
                <a:effectLst/>
                <a:latin typeface="Gotham HTF"/>
              </a:rPr>
              <a:t>Crie uma função que conte quantas vezes cada letra aparece em uma </a:t>
            </a:r>
            <a:r>
              <a:rPr lang="pt-BR" sz="1200" b="0" i="0" dirty="0" err="1">
                <a:solidFill>
                  <a:schemeClr val="tx1"/>
                </a:solidFill>
                <a:effectLst/>
                <a:latin typeface="Gotham HTF"/>
              </a:rPr>
              <a:t>string</a:t>
            </a:r>
            <a:r>
              <a:rPr lang="pt-BR" sz="1200" b="0" i="0" dirty="0">
                <a:solidFill>
                  <a:schemeClr val="tx1"/>
                </a:solidFill>
                <a:effectLst/>
                <a:latin typeface="Gotham HTF"/>
              </a:rPr>
              <a:t>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DB1B78D-2BF4-44A5-9314-1FF36B13D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4221088"/>
            <a:ext cx="578167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2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44F5778-5362-E083-95AC-187825F24AAA}"/>
              </a:ext>
            </a:extLst>
          </p:cNvPr>
          <p:cNvSpPr/>
          <p:nvPr/>
        </p:nvSpPr>
        <p:spPr>
          <a:xfrm>
            <a:off x="395536" y="980728"/>
            <a:ext cx="6624736" cy="4276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228600" indent="-228600" algn="l">
              <a:lnSpc>
                <a:spcPct val="150000"/>
              </a:lnSpc>
              <a:buClr>
                <a:srgbClr val="ED145B"/>
              </a:buClr>
              <a:buFont typeface="+mj-lt"/>
              <a:buAutoNum type="arabicParenR" startAt="5"/>
            </a:pPr>
            <a:r>
              <a:rPr lang="pt-BR" sz="1200" b="0" i="0" dirty="0">
                <a:solidFill>
                  <a:schemeClr val="tx1"/>
                </a:solidFill>
                <a:effectLst/>
                <a:latin typeface="Gotham HTF"/>
              </a:rPr>
              <a:t>Crie uma função que calcule a soma dos elementos de uma lista usando um loop.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18F1414-ED8E-89C2-B70B-3CA33C57A06D}"/>
              </a:ext>
            </a:extLst>
          </p:cNvPr>
          <p:cNvSpPr/>
          <p:nvPr/>
        </p:nvSpPr>
        <p:spPr>
          <a:xfrm>
            <a:off x="395536" y="3212976"/>
            <a:ext cx="6624736" cy="4276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228600" indent="-228600" algn="l">
              <a:lnSpc>
                <a:spcPct val="150000"/>
              </a:lnSpc>
              <a:buClr>
                <a:srgbClr val="ED145B"/>
              </a:buClr>
              <a:buFont typeface="+mj-lt"/>
              <a:buAutoNum type="arabicParenR" startAt="6"/>
            </a:pPr>
            <a:r>
              <a:rPr lang="pt-BR" sz="1200" b="0" i="0" dirty="0">
                <a:solidFill>
                  <a:schemeClr val="tx1"/>
                </a:solidFill>
                <a:effectLst/>
                <a:latin typeface="Gotham HTF"/>
              </a:rPr>
              <a:t>Crie uma função que encontre o maior número de uma lista.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D918286-E606-38D8-3F01-63891A6AB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268760"/>
            <a:ext cx="3638550" cy="145732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BA4D07C-E3F9-3BF1-5520-CCC23468C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573016"/>
            <a:ext cx="3686175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7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EE36BBE-6A39-0096-CB35-7497DD89D045}"/>
              </a:ext>
            </a:extLst>
          </p:cNvPr>
          <p:cNvSpPr/>
          <p:nvPr/>
        </p:nvSpPr>
        <p:spPr>
          <a:xfrm>
            <a:off x="395536" y="980728"/>
            <a:ext cx="6624736" cy="4276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228600" indent="-228600" algn="l">
              <a:lnSpc>
                <a:spcPct val="150000"/>
              </a:lnSpc>
              <a:buClr>
                <a:srgbClr val="ED145B"/>
              </a:buClr>
              <a:buFont typeface="+mj-lt"/>
              <a:buAutoNum type="arabicParenR" startAt="7"/>
            </a:pPr>
            <a:r>
              <a:rPr lang="pt-BR" sz="1200" b="0" i="0" dirty="0">
                <a:solidFill>
                  <a:schemeClr val="tx1"/>
                </a:solidFill>
                <a:effectLst/>
                <a:latin typeface="Gotham HTF"/>
              </a:rPr>
              <a:t>Crie uma função que junte duas listas em uma única lista.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0929101-61DA-CCBB-11FF-99E12270482D}"/>
              </a:ext>
            </a:extLst>
          </p:cNvPr>
          <p:cNvSpPr/>
          <p:nvPr/>
        </p:nvSpPr>
        <p:spPr>
          <a:xfrm>
            <a:off x="395536" y="2708920"/>
            <a:ext cx="6624736" cy="4276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228600" indent="-228600" algn="l">
              <a:lnSpc>
                <a:spcPct val="150000"/>
              </a:lnSpc>
              <a:buClr>
                <a:srgbClr val="ED145B"/>
              </a:buClr>
              <a:buFont typeface="+mj-lt"/>
              <a:buAutoNum type="arabicParenR" startAt="8"/>
            </a:pPr>
            <a:r>
              <a:rPr lang="pt-BR" sz="1200" b="0" i="0" dirty="0">
                <a:solidFill>
                  <a:schemeClr val="tx1"/>
                </a:solidFill>
                <a:effectLst/>
                <a:latin typeface="Gotham HTF"/>
              </a:rPr>
              <a:t>Crie uma função que verifique se todos os elementos de uma lista são iguais.</a:t>
            </a:r>
          </a:p>
          <a:p>
            <a:pPr marL="228600" indent="-228600" algn="l">
              <a:lnSpc>
                <a:spcPct val="150000"/>
              </a:lnSpc>
              <a:buClr>
                <a:srgbClr val="ED145B"/>
              </a:buClr>
              <a:buFont typeface="+mj-lt"/>
              <a:buAutoNum type="arabicParenR" startAt="8"/>
            </a:pPr>
            <a:endParaRPr lang="pt-BR" sz="1200" b="0" i="0" dirty="0">
              <a:solidFill>
                <a:schemeClr val="tx1"/>
              </a:solidFill>
              <a:effectLst/>
              <a:latin typeface="Gotham HTF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19DA6F7-7D01-8BF4-2FB2-571722027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340768"/>
            <a:ext cx="5419725" cy="113347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0ECD69C-AEA4-80D8-7CB2-770C76BAC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140968"/>
            <a:ext cx="404812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5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6330C99-B3FD-4016-4C99-FC63259D3A21}"/>
              </a:ext>
            </a:extLst>
          </p:cNvPr>
          <p:cNvSpPr/>
          <p:nvPr/>
        </p:nvSpPr>
        <p:spPr>
          <a:xfrm>
            <a:off x="395536" y="836712"/>
            <a:ext cx="2448272" cy="4276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228600" indent="-228600" algn="l">
              <a:lnSpc>
                <a:spcPct val="150000"/>
              </a:lnSpc>
              <a:buClr>
                <a:srgbClr val="ED145B"/>
              </a:buClr>
              <a:buFont typeface="+mj-lt"/>
              <a:buAutoNum type="arabicParenR" startAt="9"/>
            </a:pPr>
            <a:r>
              <a:rPr lang="pt-BR" sz="900" b="0" i="0" dirty="0">
                <a:solidFill>
                  <a:schemeClr val="tx1"/>
                </a:solidFill>
                <a:effectLst/>
                <a:latin typeface="Gotham HTF"/>
              </a:rPr>
              <a:t>Crie uma tupla com os nomes dos personagens principais de Dragon Ball Z (Goku, Vegeta, Piccolo, </a:t>
            </a:r>
            <a:r>
              <a:rPr lang="pt-BR" sz="900" b="0" i="0" dirty="0" err="1">
                <a:solidFill>
                  <a:schemeClr val="tx1"/>
                </a:solidFill>
                <a:effectLst/>
                <a:latin typeface="Gotham HTF"/>
              </a:rPr>
              <a:t>Trunks</a:t>
            </a:r>
            <a:r>
              <a:rPr lang="pt-BR" sz="900" b="0" i="0" dirty="0">
                <a:solidFill>
                  <a:schemeClr val="tx1"/>
                </a:solidFill>
                <a:effectLst/>
                <a:latin typeface="Gotham HTF"/>
              </a:rPr>
              <a:t>, Gohan, </a:t>
            </a:r>
            <a:r>
              <a:rPr lang="pt-BR" sz="900" b="0" i="0" dirty="0" err="1">
                <a:solidFill>
                  <a:schemeClr val="tx1"/>
                </a:solidFill>
                <a:effectLst/>
                <a:latin typeface="Gotham HTF"/>
              </a:rPr>
              <a:t>Freeza</a:t>
            </a:r>
            <a:r>
              <a:rPr lang="pt-BR" sz="900" b="0" i="0" dirty="0">
                <a:solidFill>
                  <a:schemeClr val="tx1"/>
                </a:solidFill>
                <a:effectLst/>
                <a:latin typeface="Gotham HTF"/>
              </a:rPr>
              <a:t>, </a:t>
            </a:r>
            <a:r>
              <a:rPr lang="pt-BR" sz="900" b="0" i="0" dirty="0" err="1">
                <a:solidFill>
                  <a:schemeClr val="tx1"/>
                </a:solidFill>
                <a:effectLst/>
                <a:latin typeface="Gotham HTF"/>
              </a:rPr>
              <a:t>Cell</a:t>
            </a:r>
            <a:r>
              <a:rPr lang="pt-BR" sz="900" b="0" i="0" dirty="0">
                <a:solidFill>
                  <a:schemeClr val="tx1"/>
                </a:solidFill>
                <a:effectLst/>
                <a:latin typeface="Gotham HTF"/>
              </a:rPr>
              <a:t> e </a:t>
            </a:r>
            <a:r>
              <a:rPr lang="pt-BR" sz="900" b="0" i="0" dirty="0" err="1">
                <a:solidFill>
                  <a:schemeClr val="tx1"/>
                </a:solidFill>
                <a:effectLst/>
                <a:latin typeface="Gotham HTF"/>
              </a:rPr>
              <a:t>Majin</a:t>
            </a:r>
            <a:r>
              <a:rPr lang="pt-BR" sz="900" b="0" i="0" dirty="0">
                <a:solidFill>
                  <a:schemeClr val="tx1"/>
                </a:solidFill>
                <a:effectLst/>
                <a:latin typeface="Gotham HTF"/>
              </a:rPr>
              <a:t> </a:t>
            </a:r>
            <a:r>
              <a:rPr lang="pt-BR" sz="900" b="0" i="0" dirty="0" err="1">
                <a:solidFill>
                  <a:schemeClr val="tx1"/>
                </a:solidFill>
                <a:effectLst/>
                <a:latin typeface="Gotham HTF"/>
              </a:rPr>
              <a:t>Buu</a:t>
            </a:r>
            <a:r>
              <a:rPr lang="pt-BR" sz="900" b="0" i="0" dirty="0">
                <a:solidFill>
                  <a:schemeClr val="tx1"/>
                </a:solidFill>
                <a:effectLst/>
                <a:latin typeface="Gotham HTF"/>
              </a:rPr>
              <a:t>). </a:t>
            </a:r>
          </a:p>
          <a:p>
            <a:pPr marL="685800" lvl="1" indent="-228600">
              <a:lnSpc>
                <a:spcPct val="150000"/>
              </a:lnSpc>
              <a:buClr>
                <a:srgbClr val="ED145B"/>
              </a:buClr>
              <a:buFont typeface="+mj-lt"/>
              <a:buAutoNum type="alphaLcPeriod"/>
            </a:pPr>
            <a:r>
              <a:rPr lang="pt-BR" sz="900" b="0" i="0" dirty="0">
                <a:solidFill>
                  <a:schemeClr val="tx1"/>
                </a:solidFill>
                <a:effectLst/>
                <a:latin typeface="Gotham HTF"/>
              </a:rPr>
              <a:t>Escreva uma função que exiba o personagem mais forte de acordo com o seu poder de luta, para isso, você deve atribuir um valor de luta para cada personagem, por exemplo Goku = 9999, Vegeta = 9000, </a:t>
            </a:r>
            <a:r>
              <a:rPr lang="pt-BR" sz="900" b="0" i="0" dirty="0" err="1">
                <a:solidFill>
                  <a:schemeClr val="tx1"/>
                </a:solidFill>
                <a:effectLst/>
                <a:latin typeface="Gotham HTF"/>
              </a:rPr>
              <a:t>etc</a:t>
            </a:r>
            <a:r>
              <a:rPr lang="pt-BR" sz="900" b="0" i="0" dirty="0">
                <a:solidFill>
                  <a:schemeClr val="tx1"/>
                </a:solidFill>
                <a:effectLst/>
                <a:latin typeface="Gotham HTF"/>
              </a:rPr>
              <a:t>; </a:t>
            </a:r>
          </a:p>
          <a:p>
            <a:pPr marL="685800" lvl="1" indent="-228600">
              <a:lnSpc>
                <a:spcPct val="150000"/>
              </a:lnSpc>
              <a:buClr>
                <a:srgbClr val="ED145B"/>
              </a:buClr>
              <a:buFont typeface="+mj-lt"/>
              <a:buAutoNum type="alphaLcPeriod"/>
            </a:pPr>
            <a:r>
              <a:rPr lang="pt-BR" sz="900" dirty="0">
                <a:solidFill>
                  <a:schemeClr val="tx1"/>
                </a:solidFill>
                <a:latin typeface="Gotham HTF"/>
              </a:rPr>
              <a:t>Modifique a função criada em a. para exibir todos os personagens com poder de luta igual ou superior a 9000;</a:t>
            </a:r>
          </a:p>
          <a:p>
            <a:pPr marL="685800" lvl="1" indent="-228600">
              <a:lnSpc>
                <a:spcPct val="150000"/>
              </a:lnSpc>
              <a:buClr>
                <a:srgbClr val="ED145B"/>
              </a:buClr>
              <a:buFont typeface="+mj-lt"/>
              <a:buAutoNum type="alphaLcPeriod"/>
            </a:pPr>
            <a:r>
              <a:rPr lang="pt-BR" sz="900" b="0" i="0" dirty="0">
                <a:solidFill>
                  <a:schemeClr val="tx1"/>
                </a:solidFill>
                <a:effectLst/>
                <a:latin typeface="Gotham HTF"/>
              </a:rPr>
              <a:t>Escreva uma função que conte quantos personagens são poderosos o suficiente para lutar contra o </a:t>
            </a:r>
            <a:r>
              <a:rPr lang="pt-BR" sz="900" b="0" i="0" dirty="0" err="1">
                <a:solidFill>
                  <a:schemeClr val="tx1"/>
                </a:solidFill>
                <a:effectLst/>
                <a:latin typeface="Gotham HTF"/>
              </a:rPr>
              <a:t>Freeza</a:t>
            </a:r>
            <a:r>
              <a:rPr lang="pt-BR" sz="900" b="0" i="0" dirty="0">
                <a:solidFill>
                  <a:schemeClr val="tx1"/>
                </a:solidFill>
                <a:effectLst/>
                <a:latin typeface="Gotham HTF"/>
              </a:rPr>
              <a:t> poder maior que 8000);</a:t>
            </a:r>
          </a:p>
          <a:p>
            <a:pPr marL="685800" lvl="1" indent="-228600">
              <a:lnSpc>
                <a:spcPct val="150000"/>
              </a:lnSpc>
              <a:buClr>
                <a:srgbClr val="ED145B"/>
              </a:buClr>
              <a:buFont typeface="+mj-lt"/>
              <a:buAutoNum type="alphaLcPeriod"/>
            </a:pPr>
            <a:r>
              <a:rPr lang="pt-BR" sz="900" dirty="0">
                <a:solidFill>
                  <a:schemeClr val="tx1"/>
                </a:solidFill>
                <a:latin typeface="Gotham HTF"/>
              </a:rPr>
              <a:t>Modifique a função em c. para retornar uma nova tupla apenas com os personagens poderosos para lutar contra </a:t>
            </a:r>
            <a:r>
              <a:rPr lang="pt-BR" sz="900" dirty="0" err="1">
                <a:solidFill>
                  <a:schemeClr val="tx1"/>
                </a:solidFill>
                <a:latin typeface="Gotham HTF"/>
              </a:rPr>
              <a:t>Freeza</a:t>
            </a:r>
            <a:r>
              <a:rPr lang="pt-BR" sz="900" dirty="0">
                <a:solidFill>
                  <a:schemeClr val="tx1"/>
                </a:solidFill>
                <a:latin typeface="Gotham HTF"/>
              </a:rPr>
              <a:t>;</a:t>
            </a:r>
            <a:endParaRPr lang="pt-BR" sz="900" b="0" i="0" dirty="0">
              <a:solidFill>
                <a:schemeClr val="tx1"/>
              </a:solidFill>
              <a:effectLst/>
              <a:latin typeface="Gotham HTF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2191EA9-B2B0-3B31-6EBA-061E12B7A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431" y="1008112"/>
            <a:ext cx="5918478" cy="479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22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188DB65-9498-C38F-6493-0EE38DB05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</a:t>
            </a:r>
            <a:r>
              <a:rPr lang="pt-BR" b="1" dirty="0"/>
              <a:t>Airton Y. C. </a:t>
            </a:r>
            <a:r>
              <a:rPr lang="pt-BR" b="1" dirty="0" err="1"/>
              <a:t>Toyofuku</a:t>
            </a:r>
            <a:endParaRPr lang="pt-BR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1A5CC8-8B6C-915A-2707-2E93B7B749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rgbClr val="1A1C1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49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0F59973-472F-9FB6-B516-D06435C26188}"/>
              </a:ext>
            </a:extLst>
          </p:cNvPr>
          <p:cNvSpPr txBox="1"/>
          <p:nvPr/>
        </p:nvSpPr>
        <p:spPr>
          <a:xfrm>
            <a:off x="107504" y="5733256"/>
            <a:ext cx="86927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5F7D95"/>
                </a:solidFill>
                <a:effectLst/>
                <a:latin typeface="Proxima Nova"/>
              </a:rPr>
              <a:t>This presentation has been designed using images from Flaticon.com</a:t>
            </a:r>
          </a:p>
          <a:p>
            <a:r>
              <a:rPr lang="en-US" sz="1200" dirty="0">
                <a:solidFill>
                  <a:srgbClr val="5F7D95"/>
                </a:solidFill>
                <a:latin typeface="Proxima Nova"/>
              </a:rPr>
              <a:t>Images from Monty Python’s Flying Circle: BBC, 1969. Netflix, 2019</a:t>
            </a:r>
          </a:p>
          <a:p>
            <a:r>
              <a:rPr lang="en-US" sz="1200" dirty="0">
                <a:solidFill>
                  <a:srgbClr val="5F7D95"/>
                </a:solidFill>
                <a:latin typeface="Proxima Nova"/>
              </a:rPr>
              <a:t>Imagens from Dragon Ball, Saint </a:t>
            </a:r>
            <a:r>
              <a:rPr lang="en-US" sz="1200" dirty="0" err="1">
                <a:solidFill>
                  <a:srgbClr val="5F7D95"/>
                </a:solidFill>
                <a:latin typeface="Proxima Nova"/>
              </a:rPr>
              <a:t>Seiya</a:t>
            </a:r>
            <a:r>
              <a:rPr lang="en-US" sz="1200" dirty="0">
                <a:solidFill>
                  <a:srgbClr val="5F7D95"/>
                </a:solidFill>
                <a:latin typeface="Proxima Nova"/>
              </a:rPr>
              <a:t>: Toei Animation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4248311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Ambiente de Desenvolvimento</a:t>
            </a:r>
          </a:p>
        </p:txBody>
      </p:sp>
      <p:sp>
        <p:nvSpPr>
          <p:cNvPr id="2" name="Faixa de Opções: Inclinada para Cima 1">
            <a:extLst>
              <a:ext uri="{FF2B5EF4-FFF2-40B4-BE49-F238E27FC236}">
                <a16:creationId xmlns:a16="http://schemas.microsoft.com/office/drawing/2014/main" id="{58CAC64B-DF22-0CC2-FB28-E7CBD13B2EE7}"/>
              </a:ext>
            </a:extLst>
          </p:cNvPr>
          <p:cNvSpPr/>
          <p:nvPr/>
        </p:nvSpPr>
        <p:spPr>
          <a:xfrm>
            <a:off x="2483768" y="1088160"/>
            <a:ext cx="4176464" cy="612648"/>
          </a:xfrm>
          <a:prstGeom prst="ribbon2">
            <a:avLst>
              <a:gd name="adj1" fmla="val 16667"/>
              <a:gd name="adj2" fmla="val 71358"/>
            </a:avLst>
          </a:prstGeom>
          <a:solidFill>
            <a:srgbClr val="ED265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  <a:latin typeface="Gotham HTF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https://jupyter.org/try</a:t>
            </a:r>
            <a:endParaRPr lang="pt-BR" dirty="0">
              <a:solidFill>
                <a:schemeClr val="bg1"/>
              </a:solidFill>
              <a:latin typeface="Gotham HTF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02CA0F-0308-6779-0F27-3D6D5E8B7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12169"/>
            <a:ext cx="3779912" cy="265454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89F4AFB-A6F7-8DA0-9CFC-F0DE3BDAA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2721177"/>
            <a:ext cx="4176465" cy="349107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0F89C53-9124-9CF6-B4A9-64D632AC8E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22" t="13861" r="21634" b="19673"/>
          <a:stretch/>
        </p:blipFill>
        <p:spPr>
          <a:xfrm>
            <a:off x="6625393" y="4653136"/>
            <a:ext cx="2195950" cy="1464764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27000C93-A77C-408C-C138-3D94205D07E3}"/>
              </a:ext>
            </a:extLst>
          </p:cNvPr>
          <p:cNvSpPr/>
          <p:nvPr/>
        </p:nvSpPr>
        <p:spPr>
          <a:xfrm>
            <a:off x="971600" y="2420888"/>
            <a:ext cx="1440000" cy="1440000"/>
          </a:xfrm>
          <a:prstGeom prst="ellipse">
            <a:avLst/>
          </a:prstGeom>
          <a:noFill/>
          <a:ln w="38100">
            <a:solidFill>
              <a:srgbClr val="ED14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89DD00C-BE83-0310-D1E2-23784BBE9912}"/>
              </a:ext>
            </a:extLst>
          </p:cNvPr>
          <p:cNvSpPr>
            <a:spLocks/>
          </p:cNvSpPr>
          <p:nvPr/>
        </p:nvSpPr>
        <p:spPr>
          <a:xfrm>
            <a:off x="3491881" y="2891710"/>
            <a:ext cx="288031" cy="177250"/>
          </a:xfrm>
          <a:prstGeom prst="rect">
            <a:avLst/>
          </a:prstGeom>
          <a:noFill/>
          <a:ln w="38100"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52E4CBC-51D3-7FB5-9473-22F2F3DC5120}"/>
              </a:ext>
            </a:extLst>
          </p:cNvPr>
          <p:cNvSpPr>
            <a:spLocks/>
          </p:cNvSpPr>
          <p:nvPr/>
        </p:nvSpPr>
        <p:spPr>
          <a:xfrm>
            <a:off x="3491881" y="3044110"/>
            <a:ext cx="1872209" cy="177250"/>
          </a:xfrm>
          <a:prstGeom prst="rect">
            <a:avLst/>
          </a:prstGeom>
          <a:noFill/>
          <a:ln w="38100"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9F82E2C-1D22-350B-2EE0-16164A43B307}"/>
              </a:ext>
            </a:extLst>
          </p:cNvPr>
          <p:cNvSpPr>
            <a:spLocks/>
          </p:cNvSpPr>
          <p:nvPr/>
        </p:nvSpPr>
        <p:spPr>
          <a:xfrm>
            <a:off x="5364088" y="3204592"/>
            <a:ext cx="792088" cy="152400"/>
          </a:xfrm>
          <a:prstGeom prst="rect">
            <a:avLst/>
          </a:prstGeom>
          <a:noFill/>
          <a:ln w="38100"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85226E1-F220-0C75-8A13-B5521AC5A0F2}"/>
              </a:ext>
            </a:extLst>
          </p:cNvPr>
          <p:cNvSpPr>
            <a:spLocks/>
          </p:cNvSpPr>
          <p:nvPr/>
        </p:nvSpPr>
        <p:spPr>
          <a:xfrm>
            <a:off x="6732240" y="5229200"/>
            <a:ext cx="2016223" cy="288032"/>
          </a:xfrm>
          <a:prstGeom prst="rect">
            <a:avLst/>
          </a:prstGeom>
          <a:noFill/>
          <a:ln w="38100"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FE87CD8-1813-9D48-91EA-43E6868FB326}"/>
              </a:ext>
            </a:extLst>
          </p:cNvPr>
          <p:cNvSpPr>
            <a:spLocks/>
          </p:cNvSpPr>
          <p:nvPr/>
        </p:nvSpPr>
        <p:spPr>
          <a:xfrm>
            <a:off x="8100393" y="5589240"/>
            <a:ext cx="576063" cy="360040"/>
          </a:xfrm>
          <a:prstGeom prst="rect">
            <a:avLst/>
          </a:prstGeom>
          <a:noFill/>
          <a:ln w="38100"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: Curvo 17">
            <a:extLst>
              <a:ext uri="{FF2B5EF4-FFF2-40B4-BE49-F238E27FC236}">
                <a16:creationId xmlns:a16="http://schemas.microsoft.com/office/drawing/2014/main" id="{257B2F58-3D8E-F7BB-D1CF-E224F44A8955}"/>
              </a:ext>
            </a:extLst>
          </p:cNvPr>
          <p:cNvCxnSpPr>
            <a:cxnSpLocks/>
            <a:stCxn id="10" idx="5"/>
            <a:endCxn id="12" idx="1"/>
          </p:cNvCxnSpPr>
          <p:nvPr/>
        </p:nvCxnSpPr>
        <p:spPr>
          <a:xfrm rot="5400000" flipH="1" flipV="1">
            <a:off x="2511464" y="2669588"/>
            <a:ext cx="669670" cy="1291164"/>
          </a:xfrm>
          <a:prstGeom prst="curvedConnector4">
            <a:avLst>
              <a:gd name="adj1" fmla="val -34136"/>
              <a:gd name="adj2" fmla="val 58166"/>
            </a:avLst>
          </a:prstGeom>
          <a:ln w="38100">
            <a:solidFill>
              <a:srgbClr val="ED14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: Curvo 20">
            <a:extLst>
              <a:ext uri="{FF2B5EF4-FFF2-40B4-BE49-F238E27FC236}">
                <a16:creationId xmlns:a16="http://schemas.microsoft.com/office/drawing/2014/main" id="{BA4943D2-0997-74AC-AC56-2953FE37427D}"/>
              </a:ext>
            </a:extLst>
          </p:cNvPr>
          <p:cNvCxnSpPr>
            <a:stCxn id="14" idx="3"/>
            <a:endCxn id="15" idx="0"/>
          </p:cNvCxnSpPr>
          <p:nvPr/>
        </p:nvCxnSpPr>
        <p:spPr>
          <a:xfrm>
            <a:off x="6156176" y="3280792"/>
            <a:ext cx="1584176" cy="1948408"/>
          </a:xfrm>
          <a:prstGeom prst="curvedConnector2">
            <a:avLst/>
          </a:prstGeom>
          <a:ln w="38100">
            <a:solidFill>
              <a:srgbClr val="ED14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: Curvo 22">
            <a:extLst>
              <a:ext uri="{FF2B5EF4-FFF2-40B4-BE49-F238E27FC236}">
                <a16:creationId xmlns:a16="http://schemas.microsoft.com/office/drawing/2014/main" id="{20E8D248-3176-5FDD-7A66-5558C1F5DD96}"/>
              </a:ext>
            </a:extLst>
          </p:cNvPr>
          <p:cNvCxnSpPr>
            <a:stCxn id="15" idx="2"/>
            <a:endCxn id="16" idx="1"/>
          </p:cNvCxnSpPr>
          <p:nvPr/>
        </p:nvCxnSpPr>
        <p:spPr>
          <a:xfrm rot="16200000" flipH="1">
            <a:off x="7794358" y="5463225"/>
            <a:ext cx="252028" cy="360041"/>
          </a:xfrm>
          <a:prstGeom prst="curvedConnector2">
            <a:avLst/>
          </a:prstGeom>
          <a:ln w="38100"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81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Variáveis e Operações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C3E797A-04A8-EB8B-5495-6ACB6ED7651D}"/>
              </a:ext>
            </a:extLst>
          </p:cNvPr>
          <p:cNvSpPr txBox="1"/>
          <p:nvPr/>
        </p:nvSpPr>
        <p:spPr>
          <a:xfrm>
            <a:off x="683568" y="841236"/>
            <a:ext cx="457200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 err="1">
                <a:solidFill>
                  <a:srgbClr val="ED265B"/>
                </a:solidFill>
                <a:latin typeface="Gotham HTF Light"/>
                <a:cs typeface="Gotham HTF Light"/>
              </a:rPr>
              <a:t>Tipos</a:t>
            </a:r>
            <a:r>
              <a:rPr lang="en-US" sz="2000" dirty="0">
                <a:solidFill>
                  <a:srgbClr val="ED265B"/>
                </a:solidFill>
                <a:latin typeface="Gotham HTF Light"/>
                <a:cs typeface="Gotham HTF Light"/>
              </a:rPr>
              <a:t> de </a:t>
            </a:r>
            <a:r>
              <a:rPr lang="en-US" sz="2000" dirty="0" err="1">
                <a:solidFill>
                  <a:srgbClr val="ED265B"/>
                </a:solidFill>
                <a:latin typeface="Gotham HTF Light"/>
                <a:cs typeface="Gotham HTF Light"/>
              </a:rPr>
              <a:t>variáveis</a:t>
            </a:r>
            <a:r>
              <a:rPr lang="en-US" sz="2000" dirty="0">
                <a:solidFill>
                  <a:srgbClr val="ED265B"/>
                </a:solidFill>
                <a:latin typeface="Gotham HTF Light"/>
                <a:cs typeface="Gotham HTF Light"/>
              </a:rPr>
              <a:t>: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EE27B90-FA96-199C-FC4C-AB6D53AD2F9D}"/>
              </a:ext>
            </a:extLst>
          </p:cNvPr>
          <p:cNvSpPr txBox="1"/>
          <p:nvPr/>
        </p:nvSpPr>
        <p:spPr>
          <a:xfrm>
            <a:off x="846888" y="1347528"/>
            <a:ext cx="5555096" cy="1448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sz="1200" dirty="0" err="1">
                <a:latin typeface="Gotham HTF Light"/>
                <a:cs typeface="Gotham HTF Light"/>
              </a:rPr>
              <a:t>Números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Inteiros</a:t>
            </a:r>
            <a:r>
              <a:rPr lang="en-US" sz="1200" dirty="0">
                <a:latin typeface="Gotham HTF Light"/>
                <a:cs typeface="Gotham HTF Light"/>
              </a:rPr>
              <a:t> (int);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sz="1200" dirty="0" err="1">
                <a:latin typeface="Gotham HTF Light"/>
                <a:cs typeface="Gotham HTF Light"/>
              </a:rPr>
              <a:t>Números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em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ponto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flutuante</a:t>
            </a:r>
            <a:r>
              <a:rPr lang="en-US" sz="1200" dirty="0">
                <a:latin typeface="Gotham HTF Light"/>
                <a:cs typeface="Gotham HTF Light"/>
              </a:rPr>
              <a:t> (float);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sz="1200" dirty="0">
                <a:latin typeface="Gotham HTF Light"/>
                <a:cs typeface="Gotham HTF Light"/>
              </a:rPr>
              <a:t>Strings (str)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sz="1200" dirty="0" err="1">
                <a:latin typeface="Gotham HTF Light"/>
                <a:cs typeface="Gotham HTF Light"/>
              </a:rPr>
              <a:t>Números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Complexos</a:t>
            </a:r>
            <a:r>
              <a:rPr lang="en-US" sz="1200" dirty="0">
                <a:latin typeface="Gotham HTF Light"/>
                <a:cs typeface="Gotham HTF Light"/>
              </a:rPr>
              <a:t> (complex)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sz="1200" dirty="0" err="1">
                <a:latin typeface="Gotham HTF Light"/>
                <a:cs typeface="Gotham HTF Light"/>
              </a:rPr>
              <a:t>Booleanos</a:t>
            </a:r>
            <a:r>
              <a:rPr lang="en-US" sz="1200" dirty="0">
                <a:latin typeface="Gotham HTF Light"/>
                <a:cs typeface="Gotham HTF Light"/>
              </a:rPr>
              <a:t> (bool)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2C97C5C-2CB3-0267-C817-7D3D47012D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713"/>
          <a:stretch/>
        </p:blipFill>
        <p:spPr>
          <a:xfrm>
            <a:off x="4102267" y="1062094"/>
            <a:ext cx="3422061" cy="164682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1E23B64F-CA14-36C1-8DA6-46E53C5118A1}"/>
              </a:ext>
            </a:extLst>
          </p:cNvPr>
          <p:cNvSpPr txBox="1"/>
          <p:nvPr/>
        </p:nvSpPr>
        <p:spPr>
          <a:xfrm>
            <a:off x="683568" y="3144757"/>
            <a:ext cx="457200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 err="1">
                <a:solidFill>
                  <a:srgbClr val="ED265B"/>
                </a:solidFill>
                <a:latin typeface="Gotham HTF Light"/>
                <a:cs typeface="Gotham HTF Light"/>
              </a:rPr>
              <a:t>Operações</a:t>
            </a:r>
            <a:r>
              <a:rPr lang="en-US" sz="20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000" dirty="0" err="1">
                <a:solidFill>
                  <a:srgbClr val="ED265B"/>
                </a:solidFill>
                <a:latin typeface="Gotham HTF Light"/>
                <a:cs typeface="Gotham HTF Light"/>
              </a:rPr>
              <a:t>básicas</a:t>
            </a:r>
            <a:r>
              <a:rPr lang="en-US" sz="2000" dirty="0">
                <a:solidFill>
                  <a:srgbClr val="ED265B"/>
                </a:solidFill>
                <a:latin typeface="Gotham HTF Light"/>
                <a:cs typeface="Gotham HTF Light"/>
              </a:rPr>
              <a:t>: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6CC913B-B11F-F07B-6090-08918AD0E298}"/>
              </a:ext>
            </a:extLst>
          </p:cNvPr>
          <p:cNvSpPr txBox="1"/>
          <p:nvPr/>
        </p:nvSpPr>
        <p:spPr>
          <a:xfrm>
            <a:off x="846888" y="3699102"/>
            <a:ext cx="5555096" cy="1725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sz="1200" dirty="0">
                <a:latin typeface="Gotham HTF Light"/>
                <a:cs typeface="Gotham HTF Light"/>
              </a:rPr>
              <a:t>Soma;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sz="1200" dirty="0" err="1">
                <a:latin typeface="Gotham HTF Light"/>
                <a:cs typeface="Gotham HTF Light"/>
              </a:rPr>
              <a:t>Subtração</a:t>
            </a:r>
            <a:r>
              <a:rPr lang="en-US" sz="1200" dirty="0">
                <a:latin typeface="Gotham HTF Light"/>
                <a:cs typeface="Gotham HTF Light"/>
              </a:rPr>
              <a:t>;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sz="1200" dirty="0" err="1">
                <a:latin typeface="Gotham HTF Light"/>
                <a:cs typeface="Gotham HTF Light"/>
              </a:rPr>
              <a:t>Multiplicação</a:t>
            </a:r>
            <a:r>
              <a:rPr lang="en-US" sz="1200" dirty="0">
                <a:latin typeface="Gotham HTF Light"/>
                <a:cs typeface="Gotham HTF Light"/>
              </a:rPr>
              <a:t>;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sz="1200" dirty="0" err="1">
                <a:latin typeface="Gotham HTF Light"/>
                <a:cs typeface="Gotham HTF Light"/>
              </a:rPr>
              <a:t>Divisão</a:t>
            </a:r>
            <a:r>
              <a:rPr lang="en-US" sz="1200" dirty="0">
                <a:latin typeface="Gotham HTF Light"/>
                <a:cs typeface="Gotham HTF Light"/>
              </a:rPr>
              <a:t>;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sz="1200" dirty="0">
                <a:latin typeface="Gotham HTF Light"/>
                <a:cs typeface="Gotham HTF Light"/>
              </a:rPr>
              <a:t>Resto;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sz="1200" dirty="0" err="1">
                <a:latin typeface="Gotham HTF Light"/>
                <a:cs typeface="Gotham HTF Light"/>
              </a:rPr>
              <a:t>Exponenciação</a:t>
            </a:r>
            <a:r>
              <a:rPr lang="en-US" sz="1200" dirty="0">
                <a:latin typeface="Gotham HTF Light"/>
                <a:cs typeface="Gotham HTF Light"/>
              </a:rPr>
              <a:t>;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4AB4361E-9188-12D9-7471-2770C0B56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384" y="2996952"/>
            <a:ext cx="3261042" cy="357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77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Strings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e Operações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7F49C61-C205-3576-B4DC-53F7647A99C5}"/>
              </a:ext>
            </a:extLst>
          </p:cNvPr>
          <p:cNvSpPr txBox="1"/>
          <p:nvPr/>
        </p:nvSpPr>
        <p:spPr>
          <a:xfrm>
            <a:off x="683568" y="841236"/>
            <a:ext cx="457200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ED265B"/>
                </a:solidFill>
                <a:latin typeface="Gotham HTF Light"/>
                <a:cs typeface="Gotham HTF Light"/>
              </a:rPr>
              <a:t>Qual o </a:t>
            </a:r>
            <a:r>
              <a:rPr lang="en-US" sz="2000" dirty="0" err="1">
                <a:solidFill>
                  <a:srgbClr val="ED265B"/>
                </a:solidFill>
                <a:latin typeface="Gotham HTF Light"/>
                <a:cs typeface="Gotham HTF Light"/>
              </a:rPr>
              <a:t>conteúdo</a:t>
            </a:r>
            <a:r>
              <a:rPr lang="en-US" sz="2000" dirty="0">
                <a:solidFill>
                  <a:srgbClr val="ED265B"/>
                </a:solidFill>
                <a:latin typeface="Gotham HTF Light"/>
                <a:cs typeface="Gotham HTF Light"/>
              </a:rPr>
              <a:t> de s7?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18C5A72-F598-B621-8669-635674624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085" y="3645024"/>
            <a:ext cx="3816373" cy="213042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FA99BFCF-1264-8088-4DB2-D78928105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347528"/>
            <a:ext cx="4320480" cy="262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9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B7DCEE75-C01D-0BFE-BD9D-2D73CD4CE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398994"/>
              </p:ext>
            </p:extLst>
          </p:nvPr>
        </p:nvGraphicFramePr>
        <p:xfrm>
          <a:off x="467545" y="836712"/>
          <a:ext cx="8208911" cy="548177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42109">
                  <a:extLst>
                    <a:ext uri="{9D8B030D-6E8A-4147-A177-3AD203B41FA5}">
                      <a16:colId xmlns:a16="http://schemas.microsoft.com/office/drawing/2014/main" val="2569077604"/>
                    </a:ext>
                  </a:extLst>
                </a:gridCol>
                <a:gridCol w="4330498">
                  <a:extLst>
                    <a:ext uri="{9D8B030D-6E8A-4147-A177-3AD203B41FA5}">
                      <a16:colId xmlns:a16="http://schemas.microsoft.com/office/drawing/2014/main" val="4064374661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3398434328"/>
                    </a:ext>
                  </a:extLst>
                </a:gridCol>
              </a:tblGrid>
              <a:tr h="458217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Operador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Significado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523004"/>
                  </a:ext>
                </a:extLst>
              </a:tr>
              <a:tr h="1558007">
                <a:tc>
                  <a:txBody>
                    <a:bodyPr/>
                    <a:lstStyle/>
                    <a:p>
                      <a:pPr algn="ctr"/>
                      <a:r>
                        <a:rPr lang="pt-BR" b="1" dirty="0" err="1">
                          <a:solidFill>
                            <a:schemeClr val="bg1"/>
                          </a:solidFill>
                        </a:rPr>
                        <a:t>not</a:t>
                      </a:r>
                      <a:endParaRPr lang="pt-BR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“nega” ou “inverte” a situação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059424"/>
                  </a:ext>
                </a:extLst>
              </a:tr>
              <a:tr h="1728192">
                <a:tc>
                  <a:txBody>
                    <a:bodyPr/>
                    <a:lstStyle/>
                    <a:p>
                      <a:pPr algn="ctr"/>
                      <a:r>
                        <a:rPr lang="pt-BR" b="1" dirty="0" err="1">
                          <a:solidFill>
                            <a:schemeClr val="bg1"/>
                          </a:solidFill>
                        </a:rPr>
                        <a:t>and</a:t>
                      </a:r>
                      <a:endParaRPr lang="pt-BR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Usado para verificar se duas ou mais condições são verdadeiras</a:t>
                      </a:r>
                    </a:p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Só mostra “</a:t>
                      </a:r>
                      <a:r>
                        <a:rPr lang="pt-BR" dirty="0" err="1">
                          <a:solidFill>
                            <a:schemeClr val="bg1"/>
                          </a:solidFill>
                        </a:rPr>
                        <a:t>true</a:t>
                      </a: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” se todas as situações forem “verdadeiras”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950092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b="1" dirty="0" err="1">
                          <a:solidFill>
                            <a:schemeClr val="bg1"/>
                          </a:solidFill>
                        </a:rPr>
                        <a:t>or</a:t>
                      </a:r>
                      <a:endParaRPr lang="pt-BR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Usado para verificar se pelo menos uma condição é verdadeira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Mostra “</a:t>
                      </a:r>
                      <a:r>
                        <a:rPr lang="pt-BR" dirty="0" err="1">
                          <a:solidFill>
                            <a:schemeClr val="bg1"/>
                          </a:solidFill>
                        </a:rPr>
                        <a:t>true</a:t>
                      </a: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” se uma ou mais condições forem “verdadeiras”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353873"/>
                  </a:ext>
                </a:extLst>
              </a:tr>
            </a:tbl>
          </a:graphicData>
        </a:graphic>
      </p:graphicFrame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Operadores lógicos</a:t>
            </a:r>
          </a:p>
        </p:txBody>
      </p:sp>
    </p:spTree>
    <p:extLst>
      <p:ext uri="{BB962C8B-B14F-4D97-AF65-F5344CB8AC3E}">
        <p14:creationId xmlns:p14="http://schemas.microsoft.com/office/powerpoint/2010/main" val="376761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B7DCEE75-C01D-0BFE-BD9D-2D73CD4CE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264511"/>
              </p:ext>
            </p:extLst>
          </p:nvPr>
        </p:nvGraphicFramePr>
        <p:xfrm>
          <a:off x="467545" y="836712"/>
          <a:ext cx="8208911" cy="548177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42109">
                  <a:extLst>
                    <a:ext uri="{9D8B030D-6E8A-4147-A177-3AD203B41FA5}">
                      <a16:colId xmlns:a16="http://schemas.microsoft.com/office/drawing/2014/main" val="2569077604"/>
                    </a:ext>
                  </a:extLst>
                </a:gridCol>
                <a:gridCol w="4330498">
                  <a:extLst>
                    <a:ext uri="{9D8B030D-6E8A-4147-A177-3AD203B41FA5}">
                      <a16:colId xmlns:a16="http://schemas.microsoft.com/office/drawing/2014/main" val="4064374661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3398434328"/>
                    </a:ext>
                  </a:extLst>
                </a:gridCol>
              </a:tblGrid>
              <a:tr h="458217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Operador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Significado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523004"/>
                  </a:ext>
                </a:extLst>
              </a:tr>
              <a:tr h="1558007">
                <a:tc>
                  <a:txBody>
                    <a:bodyPr/>
                    <a:lstStyle/>
                    <a:p>
                      <a:pPr algn="ctr"/>
                      <a:r>
                        <a:rPr lang="pt-BR" b="1" dirty="0" err="1"/>
                        <a:t>not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“nega” ou “inverte” a situação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059424"/>
                  </a:ext>
                </a:extLst>
              </a:tr>
              <a:tr h="1728192">
                <a:tc>
                  <a:txBody>
                    <a:bodyPr/>
                    <a:lstStyle/>
                    <a:p>
                      <a:pPr algn="ctr"/>
                      <a:r>
                        <a:rPr lang="pt-BR" b="1" dirty="0" err="1">
                          <a:solidFill>
                            <a:schemeClr val="bg1"/>
                          </a:solidFill>
                        </a:rPr>
                        <a:t>and</a:t>
                      </a:r>
                      <a:endParaRPr lang="pt-BR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Usado para verificar se duas ou mais condições são verdadeiras</a:t>
                      </a:r>
                    </a:p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Só mostra “</a:t>
                      </a:r>
                      <a:r>
                        <a:rPr lang="pt-BR" dirty="0" err="1">
                          <a:solidFill>
                            <a:schemeClr val="bg1"/>
                          </a:solidFill>
                        </a:rPr>
                        <a:t>true</a:t>
                      </a: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” se todas as situações forem “verdadeiras”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950092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b="1" dirty="0" err="1">
                          <a:solidFill>
                            <a:schemeClr val="bg1"/>
                          </a:solidFill>
                        </a:rPr>
                        <a:t>or</a:t>
                      </a:r>
                      <a:endParaRPr lang="pt-BR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Usado para verificar se pelo menos uma condição é verdadeira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Mostra “</a:t>
                      </a:r>
                      <a:r>
                        <a:rPr lang="pt-BR" dirty="0" err="1">
                          <a:solidFill>
                            <a:schemeClr val="bg1"/>
                          </a:solidFill>
                        </a:rPr>
                        <a:t>true</a:t>
                      </a: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” se uma ou mais condições forem “verdadeiras”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353873"/>
                  </a:ext>
                </a:extLst>
              </a:tr>
            </a:tbl>
          </a:graphicData>
        </a:graphic>
      </p:graphicFrame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Operadores lógicos</a:t>
            </a:r>
          </a:p>
        </p:txBody>
      </p:sp>
    </p:spTree>
    <p:extLst>
      <p:ext uri="{BB962C8B-B14F-4D97-AF65-F5344CB8AC3E}">
        <p14:creationId xmlns:p14="http://schemas.microsoft.com/office/powerpoint/2010/main" val="240550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5919</TotalTime>
  <Words>3206</Words>
  <Application>Microsoft Office PowerPoint</Application>
  <PresentationFormat>Apresentação na tela (4:3)</PresentationFormat>
  <Paragraphs>607</Paragraphs>
  <Slides>49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49</vt:i4>
      </vt:variant>
    </vt:vector>
  </HeadingPairs>
  <TitlesOfParts>
    <vt:vector size="59" baseType="lpstr">
      <vt:lpstr>Arial</vt:lpstr>
      <vt:lpstr>Calibri</vt:lpstr>
      <vt:lpstr>Calibri Light</vt:lpstr>
      <vt:lpstr>Gotham HTF</vt:lpstr>
      <vt:lpstr>Gotham HTF Light</vt:lpstr>
      <vt:lpstr>Gotham HTF Medium</vt:lpstr>
      <vt:lpstr>Proxima Nova</vt:lpstr>
      <vt:lpstr>Wingdings</vt:lpstr>
      <vt:lpstr>Personalizar design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Copyright © 2023 Prof. Airton Y. C. Toyofuku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Paula</dc:creator>
  <cp:lastModifiedBy>Airton</cp:lastModifiedBy>
  <cp:revision>387</cp:revision>
  <dcterms:created xsi:type="dcterms:W3CDTF">2018-08-18T04:32:45Z</dcterms:created>
  <dcterms:modified xsi:type="dcterms:W3CDTF">2023-02-09T22:02:55Z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</Properties>
</file>